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4" r:id="rId2"/>
    <p:sldMasterId id="2147483748" r:id="rId3"/>
  </p:sldMasterIdLst>
  <p:notesMasterIdLst>
    <p:notesMasterId r:id="rId57"/>
  </p:notesMasterIdLst>
  <p:handoutMasterIdLst>
    <p:handoutMasterId r:id="rId58"/>
  </p:handoutMasterIdLst>
  <p:sldIdLst>
    <p:sldId id="296" r:id="rId4"/>
    <p:sldId id="387" r:id="rId5"/>
    <p:sldId id="337" r:id="rId6"/>
    <p:sldId id="412" r:id="rId7"/>
    <p:sldId id="304" r:id="rId8"/>
    <p:sldId id="340" r:id="rId9"/>
    <p:sldId id="343" r:id="rId10"/>
    <p:sldId id="333" r:id="rId11"/>
    <p:sldId id="403" r:id="rId12"/>
    <p:sldId id="388" r:id="rId13"/>
    <p:sldId id="404" r:id="rId14"/>
    <p:sldId id="370" r:id="rId15"/>
    <p:sldId id="364" r:id="rId16"/>
    <p:sldId id="414" r:id="rId17"/>
    <p:sldId id="366" r:id="rId18"/>
    <p:sldId id="367" r:id="rId19"/>
    <p:sldId id="368" r:id="rId20"/>
    <p:sldId id="273" r:id="rId21"/>
    <p:sldId id="406" r:id="rId22"/>
    <p:sldId id="369" r:id="rId23"/>
    <p:sldId id="371" r:id="rId24"/>
    <p:sldId id="415" r:id="rId25"/>
    <p:sldId id="416" r:id="rId26"/>
    <p:sldId id="405" r:id="rId27"/>
    <p:sldId id="374" r:id="rId28"/>
    <p:sldId id="375" r:id="rId29"/>
    <p:sldId id="389" r:id="rId30"/>
    <p:sldId id="376" r:id="rId31"/>
    <p:sldId id="407" r:id="rId32"/>
    <p:sldId id="398" r:id="rId33"/>
    <p:sldId id="413" r:id="rId34"/>
    <p:sldId id="399" r:id="rId35"/>
    <p:sldId id="402" r:id="rId36"/>
    <p:sldId id="380" r:id="rId37"/>
    <p:sldId id="401" r:id="rId38"/>
    <p:sldId id="383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409" r:id="rId47"/>
    <p:sldId id="378" r:id="rId48"/>
    <p:sldId id="386" r:id="rId49"/>
    <p:sldId id="417" r:id="rId50"/>
    <p:sldId id="397" r:id="rId51"/>
    <p:sldId id="385" r:id="rId52"/>
    <p:sldId id="410" r:id="rId53"/>
    <p:sldId id="411" r:id="rId54"/>
    <p:sldId id="377" r:id="rId55"/>
    <p:sldId id="321" r:id="rId5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rnout Drenthel" initials="AD [7]" lastIdx="1" clrIdx="6"/>
  <p:cmAuthor id="1" name="Arnout Drenthel" initials="AD" lastIdx="1" clrIdx="0"/>
  <p:cmAuthor id="8" name="Arnout Drenthel" initials="AD [8]" lastIdx="1" clrIdx="7"/>
  <p:cmAuthor id="2" name="Arnout Drenthel" initials="AD [2]" lastIdx="1" clrIdx="1"/>
  <p:cmAuthor id="9" name="Arnout Drenthel" initials="AD [9]" lastIdx="1" clrIdx="8"/>
  <p:cmAuthor id="3" name="Arnout Drenthel" initials="AD [3]" lastIdx="1" clrIdx="2"/>
  <p:cmAuthor id="10" name="Katharina Schleidt" initials="KS" lastIdx="1" clrIdx="9">
    <p:extLst>
      <p:ext uri="{19B8F6BF-5375-455C-9EA6-DF929625EA0E}">
        <p15:presenceInfo xmlns:p15="http://schemas.microsoft.com/office/powerpoint/2012/main" userId="9f2d63c35bd57bba" providerId="Windows Live"/>
      </p:ext>
    </p:extLst>
  </p:cmAuthor>
  <p:cmAuthor id="4" name="Arnout Drenthel" initials="AD [4]" lastIdx="1" clrIdx="3"/>
  <p:cmAuthor id="5" name="Arnout Drenthel" initials="AD [5]" lastIdx="1" clrIdx="4"/>
  <p:cmAuthor id="6" name="Arnout Drenthel" initials="AD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2B1E"/>
    <a:srgbClr val="154273"/>
    <a:srgbClr val="F2D9E7"/>
    <a:srgbClr val="E5B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Stijl, thema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76140" autoAdjust="0"/>
  </p:normalViewPr>
  <p:slideViewPr>
    <p:cSldViewPr snapToGrid="0">
      <p:cViewPr varScale="1">
        <p:scale>
          <a:sx n="97" d="100"/>
          <a:sy n="97" d="100"/>
        </p:scale>
        <p:origin x="-1608" y="-294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3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09BA-0250-418B-A227-469BF0F69AD3}" type="datetimeFigureOut">
              <a:rPr lang="nl-NL" smtClean="0"/>
              <a:t>29-12-2021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4FE01-11FF-43DA-B7F5-6592B996E3F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79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30240-3B76-4E52-B42B-C39F5C218F4D}" type="datetimeFigureOut">
              <a:rPr lang="nl-NL" smtClean="0"/>
              <a:t>19-12-2021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01649-886C-4324-AD4C-E61C88D4772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5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01649-886C-4324-AD4C-E61C88D47728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4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01649-886C-4324-AD4C-E61C88D47728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4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4635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all required information clear?</a:t>
            </a:r>
          </a:p>
          <a:p>
            <a:r>
              <a:rPr lang="en-US" dirty="0"/>
              <a:t>What else do you want to know? – provision and use</a:t>
            </a:r>
          </a:p>
          <a:p>
            <a:r>
              <a:rPr lang="en-US" dirty="0"/>
              <a:t>How could this be made more useful for you?</a:t>
            </a:r>
          </a:p>
          <a:p>
            <a:r>
              <a:rPr lang="en-US" dirty="0"/>
              <a:t>What would you do with this data, and what further data would you need?</a:t>
            </a:r>
          </a:p>
          <a:p>
            <a:r>
              <a:rPr lang="en-US" dirty="0"/>
              <a:t>What further ideas do you have?</a:t>
            </a:r>
          </a:p>
          <a:p>
            <a:r>
              <a:rPr lang="en-US" dirty="0"/>
              <a:t>What was your experience?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01649-886C-4324-AD4C-E61C88D47728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3570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501649-886C-4324-AD4C-E61C88D47728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17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FB7BC648-3F3A-4FE6-B474-FF08AD16EC5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850001 w 6096000"/>
              <a:gd name="connsiteY1" fmla="*/ 0 h 6858000"/>
              <a:gd name="connsiteX2" fmla="*/ 5850001 w 6096000"/>
              <a:gd name="connsiteY2" fmla="*/ 975600 h 6858000"/>
              <a:gd name="connsiteX3" fmla="*/ 6096000 w 6096000"/>
              <a:gd name="connsiteY3" fmla="*/ 975600 h 6858000"/>
              <a:gd name="connsiteX4" fmla="*/ 6096000 w 6096000"/>
              <a:gd name="connsiteY4" fmla="*/ 6858000 h 6858000"/>
              <a:gd name="connsiteX5" fmla="*/ 0 w 6096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850001" y="0"/>
                </a:lnTo>
                <a:lnTo>
                  <a:pt x="5850001" y="975600"/>
                </a:lnTo>
                <a:lnTo>
                  <a:pt x="6096000" y="97560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552000" y="3657600"/>
            <a:ext cx="5004000" cy="18288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25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2000" y="5486400"/>
            <a:ext cx="5004000" cy="322075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1" name="Titel 1"/>
          <p:cNvSpPr>
            <a:spLocks noGrp="1"/>
          </p:cNvSpPr>
          <p:nvPr>
            <p:ph type="ctrTitle" hasCustomPrompt="1"/>
          </p:nvPr>
        </p:nvSpPr>
        <p:spPr>
          <a:xfrm>
            <a:off x="6552000" y="2120417"/>
            <a:ext cx="5004000" cy="1403350"/>
          </a:xfrm>
        </p:spPr>
        <p:txBody>
          <a:bodyPr tIns="0" bIns="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CE3D936-01A5-42C9-A617-17B3B8FB8C5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2000" y="5808475"/>
            <a:ext cx="5004000" cy="3456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nl-NL" dirty="0"/>
              <a:t>Datum presentatie</a:t>
            </a:r>
          </a:p>
        </p:txBody>
      </p:sp>
      <p:sp>
        <p:nvSpPr>
          <p:cNvPr id="11" name="Vertrouwelijkheidsniveau">
            <a:extLst>
              <a:ext uri="{FF2B5EF4-FFF2-40B4-BE49-F238E27FC236}">
                <a16:creationId xmlns:a16="http://schemas.microsoft.com/office/drawing/2014/main" id="{D6028795-C409-40A9-B428-B0AF6EBB64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41FD69D9-3E06-4876-9F73-71B6B351D2B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048400" y="6528572"/>
            <a:ext cx="511200" cy="183600"/>
          </a:xfrm>
        </p:spPr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828510C-BC5B-408F-A83E-20041DE7A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7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40B2573-7117-47DC-A1FC-56A832A1E9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2000" cy="3429000"/>
          </a:xfrm>
          <a:solidFill>
            <a:schemeClr val="tx1">
              <a:lumMod val="85000"/>
            </a:schemeClr>
          </a:solidFill>
        </p:spPr>
        <p:txBody>
          <a:bodyPr tIns="1080000" anchor="t" anchorCtr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7AD964-7CC1-4105-95CD-B71497188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A879FCC-B15B-43B0-94C1-EA709F51A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231585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4D76FA77-7724-405A-BCBC-F7FB2273E8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329235 w 12192000"/>
              <a:gd name="connsiteY1" fmla="*/ 0 h 6858000"/>
              <a:gd name="connsiteX2" fmla="*/ 5848350 w 12192000"/>
              <a:gd name="connsiteY2" fmla="*/ 0 h 6858000"/>
              <a:gd name="connsiteX3" fmla="*/ 5857872 w 12192000"/>
              <a:gd name="connsiteY3" fmla="*/ 0 h 6858000"/>
              <a:gd name="connsiteX4" fmla="*/ 5857872 w 12192000"/>
              <a:gd name="connsiteY4" fmla="*/ 711998 h 6858000"/>
              <a:gd name="connsiteX5" fmla="*/ 6324600 w 12192000"/>
              <a:gd name="connsiteY5" fmla="*/ 711998 h 6858000"/>
              <a:gd name="connsiteX6" fmla="*/ 63246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324600 w 12192000"/>
              <a:gd name="connsiteY9" fmla="*/ 6858000 h 6858000"/>
              <a:gd name="connsiteX10" fmla="*/ 584835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329235" y="0"/>
                </a:lnTo>
                <a:lnTo>
                  <a:pt x="5848350" y="0"/>
                </a:lnTo>
                <a:lnTo>
                  <a:pt x="5857872" y="0"/>
                </a:lnTo>
                <a:lnTo>
                  <a:pt x="5857872" y="711998"/>
                </a:lnTo>
                <a:lnTo>
                  <a:pt x="6324600" y="711998"/>
                </a:lnTo>
                <a:lnTo>
                  <a:pt x="63246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3246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520000" anchor="t" anchorCtr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5153776"/>
            <a:ext cx="12192000" cy="576000"/>
          </a:xfrm>
          <a:solidFill>
            <a:schemeClr val="accent2"/>
          </a:solidFill>
        </p:spPr>
        <p:txBody>
          <a:bodyPr lIns="630000" anchor="ctr" anchorCtr="0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naam in te voegen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825413"/>
            <a:ext cx="12192000" cy="396000"/>
          </a:xfrm>
          <a:solidFill>
            <a:schemeClr val="bg1"/>
          </a:solidFill>
        </p:spPr>
        <p:txBody>
          <a:bodyPr lIns="63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/>
              <a:t>Klik om functie of project in te voegen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49EE6DDE-E144-43EA-A883-E219AA86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2402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E883B12-7812-4AB5-9452-637027F7477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360191 w 6096000"/>
              <a:gd name="connsiteY1" fmla="*/ 0 h 6858000"/>
              <a:gd name="connsiteX2" fmla="*/ 5850001 w 6096000"/>
              <a:gd name="connsiteY2" fmla="*/ 0 h 6858000"/>
              <a:gd name="connsiteX3" fmla="*/ 5862635 w 6096000"/>
              <a:gd name="connsiteY3" fmla="*/ 0 h 6858000"/>
              <a:gd name="connsiteX4" fmla="*/ 5862635 w 6096000"/>
              <a:gd name="connsiteY4" fmla="*/ 709612 h 6858000"/>
              <a:gd name="connsiteX5" fmla="*/ 6096000 w 6096000"/>
              <a:gd name="connsiteY5" fmla="*/ 709612 h 6858000"/>
              <a:gd name="connsiteX6" fmla="*/ 6096000 w 6096000"/>
              <a:gd name="connsiteY6" fmla="*/ 975600 h 6858000"/>
              <a:gd name="connsiteX7" fmla="*/ 6096000 w 6096000"/>
              <a:gd name="connsiteY7" fmla="*/ 1102518 h 6858000"/>
              <a:gd name="connsiteX8" fmla="*/ 6096000 w 6096000"/>
              <a:gd name="connsiteY8" fmla="*/ 6858000 h 6858000"/>
              <a:gd name="connsiteX9" fmla="*/ 0 w 6096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360191" y="0"/>
                </a:lnTo>
                <a:lnTo>
                  <a:pt x="5850001" y="0"/>
                </a:lnTo>
                <a:lnTo>
                  <a:pt x="5862635" y="0"/>
                </a:lnTo>
                <a:lnTo>
                  <a:pt x="5862635" y="709612"/>
                </a:lnTo>
                <a:lnTo>
                  <a:pt x="6096000" y="709612"/>
                </a:lnTo>
                <a:lnTo>
                  <a:pt x="6096000" y="975600"/>
                </a:lnTo>
                <a:lnTo>
                  <a:pt x="6096000" y="110251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76285" y="2286000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gegevens afzender in te voegen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76285" y="3079487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gegevens afzender in te voegen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76285" y="3845506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gegevens afzender in te voegen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6559200" y="2361344"/>
            <a:ext cx="541203" cy="540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6559200" y="3147360"/>
            <a:ext cx="541203" cy="54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6559200" y="3920850"/>
            <a:ext cx="541203" cy="54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69C57F-4252-4209-A8BC-33FAC7AD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3050453"/>
            <a:ext cx="4997688" cy="106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Type een afsluitende zin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A3A163FE-BA7A-4106-9910-A643D023C9F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5" name="Vertrouwelijkheidsniveau">
            <a:extLst>
              <a:ext uri="{FF2B5EF4-FFF2-40B4-BE49-F238E27FC236}">
                <a16:creationId xmlns:a16="http://schemas.microsoft.com/office/drawing/2014/main" id="{CAA5CBF2-B6F9-4237-8DE7-3D9FD8FFAB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D7B6104-9A05-4402-8182-B455998884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2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FB7BC648-3F3A-4FE6-B474-FF08AD16EC5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850001 w 6096000"/>
              <a:gd name="connsiteY1" fmla="*/ 0 h 6858000"/>
              <a:gd name="connsiteX2" fmla="*/ 5850001 w 6096000"/>
              <a:gd name="connsiteY2" fmla="*/ 975600 h 6858000"/>
              <a:gd name="connsiteX3" fmla="*/ 6096000 w 6096000"/>
              <a:gd name="connsiteY3" fmla="*/ 975600 h 6858000"/>
              <a:gd name="connsiteX4" fmla="*/ 6096000 w 6096000"/>
              <a:gd name="connsiteY4" fmla="*/ 6858000 h 6858000"/>
              <a:gd name="connsiteX5" fmla="*/ 0 w 6096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850001" y="0"/>
                </a:lnTo>
                <a:lnTo>
                  <a:pt x="5850001" y="975600"/>
                </a:lnTo>
                <a:lnTo>
                  <a:pt x="6096000" y="97560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552000" y="3657600"/>
            <a:ext cx="5004000" cy="18288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25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2000" y="5486400"/>
            <a:ext cx="5004000" cy="322075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1" name="Titel 1"/>
          <p:cNvSpPr>
            <a:spLocks noGrp="1"/>
          </p:cNvSpPr>
          <p:nvPr>
            <p:ph type="ctrTitle" hasCustomPrompt="1"/>
          </p:nvPr>
        </p:nvSpPr>
        <p:spPr>
          <a:xfrm>
            <a:off x="6552000" y="2120417"/>
            <a:ext cx="5004000" cy="1403350"/>
          </a:xfrm>
        </p:spPr>
        <p:txBody>
          <a:bodyPr tIns="0" bIns="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CE3D936-01A5-42C9-A617-17B3B8FB8C5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2000" y="5808475"/>
            <a:ext cx="5004000" cy="3456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nl-NL" dirty="0"/>
              <a:t>Datum presentatie</a:t>
            </a:r>
          </a:p>
        </p:txBody>
      </p:sp>
      <p:sp>
        <p:nvSpPr>
          <p:cNvPr id="11" name="Vertrouwelijkheidsniveau">
            <a:extLst>
              <a:ext uri="{FF2B5EF4-FFF2-40B4-BE49-F238E27FC236}">
                <a16:creationId xmlns:a16="http://schemas.microsoft.com/office/drawing/2014/main" id="{D6028795-C409-40A9-B428-B0AF6EBB64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41FD69D9-3E06-4876-9F73-71B6B351D2B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048400" y="6528572"/>
            <a:ext cx="511200" cy="183600"/>
          </a:xfrm>
        </p:spPr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828510C-BC5B-408F-A83E-20041DE7A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5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horizonta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7413"/>
            <a:ext cx="12192000" cy="343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35000" y="3749486"/>
            <a:ext cx="10925176" cy="1736913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17E1F773-BF9C-4C35-ABBC-BFB53364B3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Vertrouwelijkheidsniveau">
            <a:extLst>
              <a:ext uri="{FF2B5EF4-FFF2-40B4-BE49-F238E27FC236}">
                <a16:creationId xmlns:a16="http://schemas.microsoft.com/office/drawing/2014/main" id="{9083841F-8AA4-4AEC-93F7-5EDA66B599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631BC45E-EEEE-444C-8340-F4E4E532BF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01" y="5486400"/>
            <a:ext cx="5004000" cy="322075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24115787-E7BA-4E6B-ACDF-C586817C79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000" y="5808475"/>
            <a:ext cx="5004000" cy="3456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nl-NL" dirty="0"/>
              <a:t>Datum presentatie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FD66A7-5A78-459B-9B7F-13F33318DE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44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C91930-E0E3-4652-8A0C-E4B528AB5B7B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51AE06CA-FDAB-47E6-9A6B-49429DE85BD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6069807 w 6096000"/>
              <a:gd name="connsiteY0" fmla="*/ 975600 h 6858000"/>
              <a:gd name="connsiteX1" fmla="*/ 6096000 w 6096000"/>
              <a:gd name="connsiteY1" fmla="*/ 975600 h 6858000"/>
              <a:gd name="connsiteX2" fmla="*/ 6096000 w 6096000"/>
              <a:gd name="connsiteY2" fmla="*/ 1014413 h 6858000"/>
              <a:gd name="connsiteX3" fmla="*/ 6069807 w 6096000"/>
              <a:gd name="connsiteY3" fmla="*/ 1014413 h 6858000"/>
              <a:gd name="connsiteX4" fmla="*/ 0 w 6096000"/>
              <a:gd name="connsiteY4" fmla="*/ 0 h 6858000"/>
              <a:gd name="connsiteX5" fmla="*/ 5777707 w 6096000"/>
              <a:gd name="connsiteY5" fmla="*/ 0 h 6858000"/>
              <a:gd name="connsiteX6" fmla="*/ 5777707 w 6096000"/>
              <a:gd name="connsiteY6" fmla="*/ 1014413 h 6858000"/>
              <a:gd name="connsiteX7" fmla="*/ 5777707 w 6096000"/>
              <a:gd name="connsiteY7" fmla="*/ 1265494 h 6858000"/>
              <a:gd name="connsiteX8" fmla="*/ 5777707 w 6096000"/>
              <a:gd name="connsiteY8" fmla="*/ 1281113 h 6858000"/>
              <a:gd name="connsiteX9" fmla="*/ 6096000 w 6096000"/>
              <a:gd name="connsiteY9" fmla="*/ 1281113 h 6858000"/>
              <a:gd name="connsiteX10" fmla="*/ 6096000 w 6096000"/>
              <a:gd name="connsiteY10" fmla="*/ 6858000 h 6858000"/>
              <a:gd name="connsiteX11" fmla="*/ 5848350 w 6096000"/>
              <a:gd name="connsiteY11" fmla="*/ 6858000 h 6858000"/>
              <a:gd name="connsiteX12" fmla="*/ 0 w 6096000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0" h="6858000">
                <a:moveTo>
                  <a:pt x="6069807" y="975600"/>
                </a:moveTo>
                <a:lnTo>
                  <a:pt x="6096000" y="975600"/>
                </a:lnTo>
                <a:lnTo>
                  <a:pt x="6096000" y="1014413"/>
                </a:lnTo>
                <a:lnTo>
                  <a:pt x="6069807" y="1014413"/>
                </a:lnTo>
                <a:close/>
                <a:moveTo>
                  <a:pt x="0" y="0"/>
                </a:moveTo>
                <a:lnTo>
                  <a:pt x="5777707" y="0"/>
                </a:lnTo>
                <a:lnTo>
                  <a:pt x="5777707" y="1014413"/>
                </a:lnTo>
                <a:lnTo>
                  <a:pt x="5777707" y="1265494"/>
                </a:lnTo>
                <a:lnTo>
                  <a:pt x="5777707" y="1281113"/>
                </a:lnTo>
                <a:lnTo>
                  <a:pt x="6096000" y="1281113"/>
                </a:lnTo>
                <a:lnTo>
                  <a:pt x="60960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800000" anchor="t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nl-NL" dirty="0"/>
              <a:t>Klik op het pictogram om een afbeelding in te voegen</a:t>
            </a:r>
          </a:p>
        </p:txBody>
      </p:sp>
      <p:sp>
        <p:nvSpPr>
          <p:cNvPr id="28" name="Vertrouwelijkheidsniveau">
            <a:extLst>
              <a:ext uri="{FF2B5EF4-FFF2-40B4-BE49-F238E27FC236}">
                <a16:creationId xmlns:a16="http://schemas.microsoft.com/office/drawing/2014/main" id="{233E6339-A3B7-4F01-A9A8-3BA0F6CFAD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29" name="Ondertitel 2">
            <a:extLst>
              <a:ext uri="{FF2B5EF4-FFF2-40B4-BE49-F238E27FC236}">
                <a16:creationId xmlns:a16="http://schemas.microsoft.com/office/drawing/2014/main" id="{CC6EB04B-3622-4850-A8B2-65C8523784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52000" y="3657601"/>
            <a:ext cx="5004000" cy="18288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170997DC-0B66-445A-9CA4-DC2FB480E2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2000" y="2120417"/>
            <a:ext cx="5004000" cy="1403350"/>
          </a:xfrm>
        </p:spPr>
        <p:txBody>
          <a:bodyPr tIns="0" bIns="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42907EF7-49B3-46B9-ACD2-A3F3E160AF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2000" y="5486400"/>
            <a:ext cx="5004000" cy="322075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DF9EB481-DA3C-4E44-9FE2-E6F7ED8E58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2000" y="5808475"/>
            <a:ext cx="5004000" cy="3456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nl-NL" dirty="0"/>
              <a:t>Datum presentatie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0A6A365-BFF5-4B16-B1E9-D831984D5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74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21421F68-1BEF-403F-B0C5-AAC49C6A096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0000" y="2350800"/>
            <a:ext cx="10922400" cy="39640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E8395B0-5BEF-4071-A7D0-AC6F71F066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Vertrouwelijkheidsniveau">
            <a:extLst>
              <a:ext uri="{FF2B5EF4-FFF2-40B4-BE49-F238E27FC236}">
                <a16:creationId xmlns:a16="http://schemas.microsoft.com/office/drawing/2014/main" id="{81E8D0CB-07CC-4FF4-B9A2-3BEAACD9AE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4AE61CC0-169D-4A88-BF15-A47DE22E8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om een titel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2567779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30000" y="2350800"/>
            <a:ext cx="50038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52000" y="2350800"/>
            <a:ext cx="50112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260C6DF3-2547-4188-B44C-E1C924D734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7" name="Vertrouwelijkheidsniveau">
            <a:extLst>
              <a:ext uri="{FF2B5EF4-FFF2-40B4-BE49-F238E27FC236}">
                <a16:creationId xmlns:a16="http://schemas.microsoft.com/office/drawing/2014/main" id="{1B09E170-CA11-4EE2-B82E-0AD6B2F1CC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1CF7121-85E0-45D3-B910-BCF8E25FE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om een titel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1042103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6552000" y="2350799"/>
            <a:ext cx="5004000" cy="3963600"/>
          </a:xfrm>
        </p:spPr>
        <p:txBody>
          <a:bodyPr/>
          <a:lstStyle>
            <a:lvl1pPr marL="316800" indent="-3168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7984020-B91C-4CFF-88ED-501B2109C66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F17C0AA7-9F88-4479-B7CF-C1BB31AB870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4594225 w 6096000"/>
              <a:gd name="connsiteY1" fmla="*/ 0 h 6858000"/>
              <a:gd name="connsiteX2" fmla="*/ 5848350 w 6096000"/>
              <a:gd name="connsiteY2" fmla="*/ 0 h 6858000"/>
              <a:gd name="connsiteX3" fmla="*/ 5862637 w 6096000"/>
              <a:gd name="connsiteY3" fmla="*/ 0 h 6858000"/>
              <a:gd name="connsiteX4" fmla="*/ 5862637 w 6096000"/>
              <a:gd name="connsiteY4" fmla="*/ 711244 h 6858000"/>
              <a:gd name="connsiteX5" fmla="*/ 6096000 w 6096000"/>
              <a:gd name="connsiteY5" fmla="*/ 711244 h 6858000"/>
              <a:gd name="connsiteX6" fmla="*/ 6096000 w 6096000"/>
              <a:gd name="connsiteY6" fmla="*/ 975600 h 6858000"/>
              <a:gd name="connsiteX7" fmla="*/ 6096000 w 6096000"/>
              <a:gd name="connsiteY7" fmla="*/ 1431131 h 6858000"/>
              <a:gd name="connsiteX8" fmla="*/ 6096000 w 6096000"/>
              <a:gd name="connsiteY8" fmla="*/ 6858000 h 6858000"/>
              <a:gd name="connsiteX9" fmla="*/ 5848350 w 6096000"/>
              <a:gd name="connsiteY9" fmla="*/ 6858000 h 6858000"/>
              <a:gd name="connsiteX10" fmla="*/ 0 w 6096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594225" y="0"/>
                </a:lnTo>
                <a:lnTo>
                  <a:pt x="5848350" y="0"/>
                </a:lnTo>
                <a:lnTo>
                  <a:pt x="5862637" y="0"/>
                </a:lnTo>
                <a:lnTo>
                  <a:pt x="5862637" y="711244"/>
                </a:lnTo>
                <a:lnTo>
                  <a:pt x="6096000" y="711244"/>
                </a:lnTo>
                <a:lnTo>
                  <a:pt x="6096000" y="975600"/>
                </a:lnTo>
                <a:lnTo>
                  <a:pt x="6096000" y="1431131"/>
                </a:lnTo>
                <a:lnTo>
                  <a:pt x="60960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tIns="1800000" anchor="t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C1E2EA9-BE63-4625-B099-2271F692D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2000" y="1281950"/>
            <a:ext cx="5004000" cy="106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7" name="Vertrouwelijkheidsniveau">
            <a:extLst>
              <a:ext uri="{FF2B5EF4-FFF2-40B4-BE49-F238E27FC236}">
                <a16:creationId xmlns:a16="http://schemas.microsoft.com/office/drawing/2014/main" id="{6C2A6650-CEC0-489B-BFC0-04E78F0196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</p:spTree>
    <p:extLst>
      <p:ext uri="{BB962C8B-B14F-4D97-AF65-F5344CB8AC3E}">
        <p14:creationId xmlns:p14="http://schemas.microsoft.com/office/powerpoint/2010/main" val="1416615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630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30000" y="5298141"/>
            <a:ext cx="10923588" cy="923272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B8E684C-7D4C-426C-AC24-E42424576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2" name="Vertrouwelijkheidsniveau">
            <a:extLst>
              <a:ext uri="{FF2B5EF4-FFF2-40B4-BE49-F238E27FC236}">
                <a16:creationId xmlns:a16="http://schemas.microsoft.com/office/drawing/2014/main" id="{D32BCAE4-C367-4016-B734-236CBBFED4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</p:spTree>
    <p:extLst>
      <p:ext uri="{BB962C8B-B14F-4D97-AF65-F5344CB8AC3E}">
        <p14:creationId xmlns:p14="http://schemas.microsoft.com/office/powerpoint/2010/main" val="307025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horizonta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7413"/>
            <a:ext cx="12192000" cy="343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35000" y="3749486"/>
            <a:ext cx="10925176" cy="1736913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17E1F773-BF9C-4C35-ABBC-BFB53364B3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Vertrouwelijkheidsniveau">
            <a:extLst>
              <a:ext uri="{FF2B5EF4-FFF2-40B4-BE49-F238E27FC236}">
                <a16:creationId xmlns:a16="http://schemas.microsoft.com/office/drawing/2014/main" id="{9083841F-8AA4-4AEC-93F7-5EDA66B599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631BC45E-EEEE-444C-8340-F4E4E532BF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01" y="5486400"/>
            <a:ext cx="5004000" cy="322075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24115787-E7BA-4E6B-ACDF-C586817C79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000" y="5808475"/>
            <a:ext cx="5004000" cy="3456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nl-NL" dirty="0"/>
              <a:t>Datum presentatie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FD66A7-5A78-459B-9B7F-13F33318DE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45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verticaal 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0FA47D1B-42CA-4E2B-B2E8-239884DF4BD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498305 w 6096000"/>
              <a:gd name="connsiteY1" fmla="*/ 0 h 6858000"/>
              <a:gd name="connsiteX2" fmla="*/ 5853600 w 6096000"/>
              <a:gd name="connsiteY2" fmla="*/ 0 h 6858000"/>
              <a:gd name="connsiteX3" fmla="*/ 5862636 w 6096000"/>
              <a:gd name="connsiteY3" fmla="*/ 0 h 6858000"/>
              <a:gd name="connsiteX4" fmla="*/ 5862636 w 6096000"/>
              <a:gd name="connsiteY4" fmla="*/ 712471 h 6858000"/>
              <a:gd name="connsiteX5" fmla="*/ 6096000 w 6096000"/>
              <a:gd name="connsiteY5" fmla="*/ 712471 h 6858000"/>
              <a:gd name="connsiteX6" fmla="*/ 6096000 w 6096000"/>
              <a:gd name="connsiteY6" fmla="*/ 961200 h 6858000"/>
              <a:gd name="connsiteX7" fmla="*/ 6096000 w 6096000"/>
              <a:gd name="connsiteY7" fmla="*/ 1891881 h 6858000"/>
              <a:gd name="connsiteX8" fmla="*/ 6096000 w 6096000"/>
              <a:gd name="connsiteY8" fmla="*/ 6858000 h 6858000"/>
              <a:gd name="connsiteX9" fmla="*/ 0 w 6096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498305" y="0"/>
                </a:lnTo>
                <a:lnTo>
                  <a:pt x="5853600" y="0"/>
                </a:lnTo>
                <a:lnTo>
                  <a:pt x="5862636" y="0"/>
                </a:lnTo>
                <a:lnTo>
                  <a:pt x="5862636" y="712471"/>
                </a:lnTo>
                <a:lnTo>
                  <a:pt x="6096000" y="712471"/>
                </a:lnTo>
                <a:lnTo>
                  <a:pt x="6096000" y="961200"/>
                </a:lnTo>
                <a:lnTo>
                  <a:pt x="6096000" y="189188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6552000" y="1052513"/>
            <a:ext cx="5004000" cy="51689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508C5A-8D78-4219-976E-46DFA0C4F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3039154"/>
            <a:ext cx="5003800" cy="106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11F2E84-2AC4-4E76-AB35-4DF527522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6" name="Vertrouwelijkheidsniveau">
            <a:extLst>
              <a:ext uri="{FF2B5EF4-FFF2-40B4-BE49-F238E27FC236}">
                <a16:creationId xmlns:a16="http://schemas.microsoft.com/office/drawing/2014/main" id="{42A8670A-3771-498C-BCA7-1CEC86864E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</p:spTree>
    <p:extLst>
      <p:ext uri="{BB962C8B-B14F-4D97-AF65-F5344CB8AC3E}">
        <p14:creationId xmlns:p14="http://schemas.microsoft.com/office/powerpoint/2010/main" val="4158983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6" hasCustomPrompt="1"/>
          </p:nvPr>
        </p:nvSpPr>
        <p:spPr>
          <a:xfrm>
            <a:off x="6552000" y="2350800"/>
            <a:ext cx="50040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0E24862E-A238-48C9-966B-53C0A9936E1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9C42D806-99A5-4854-9BB7-C93AB66EA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2000" y="1281950"/>
            <a:ext cx="5004000" cy="10692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7" name="Vertrouwelijkheidsniveau">
            <a:extLst>
              <a:ext uri="{FF2B5EF4-FFF2-40B4-BE49-F238E27FC236}">
                <a16:creationId xmlns:a16="http://schemas.microsoft.com/office/drawing/2014/main" id="{4BAFB278-E939-4041-A70B-47CB8943C7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F4CFC7BE-2502-4C51-AFEA-F92D9746773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4594225 w 6096000"/>
              <a:gd name="connsiteY1" fmla="*/ 0 h 6858000"/>
              <a:gd name="connsiteX2" fmla="*/ 5848350 w 6096000"/>
              <a:gd name="connsiteY2" fmla="*/ 0 h 6858000"/>
              <a:gd name="connsiteX3" fmla="*/ 5862637 w 6096000"/>
              <a:gd name="connsiteY3" fmla="*/ 0 h 6858000"/>
              <a:gd name="connsiteX4" fmla="*/ 5862637 w 6096000"/>
              <a:gd name="connsiteY4" fmla="*/ 711244 h 6858000"/>
              <a:gd name="connsiteX5" fmla="*/ 6096000 w 6096000"/>
              <a:gd name="connsiteY5" fmla="*/ 711244 h 6858000"/>
              <a:gd name="connsiteX6" fmla="*/ 6096000 w 6096000"/>
              <a:gd name="connsiteY6" fmla="*/ 975600 h 6858000"/>
              <a:gd name="connsiteX7" fmla="*/ 6096000 w 6096000"/>
              <a:gd name="connsiteY7" fmla="*/ 1431131 h 6858000"/>
              <a:gd name="connsiteX8" fmla="*/ 6096000 w 6096000"/>
              <a:gd name="connsiteY8" fmla="*/ 6858000 h 6858000"/>
              <a:gd name="connsiteX9" fmla="*/ 5848350 w 6096000"/>
              <a:gd name="connsiteY9" fmla="*/ 6858000 h 6858000"/>
              <a:gd name="connsiteX10" fmla="*/ 0 w 6096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594225" y="0"/>
                </a:lnTo>
                <a:lnTo>
                  <a:pt x="5848350" y="0"/>
                </a:lnTo>
                <a:lnTo>
                  <a:pt x="5862637" y="0"/>
                </a:lnTo>
                <a:lnTo>
                  <a:pt x="5862637" y="711244"/>
                </a:lnTo>
                <a:lnTo>
                  <a:pt x="6096000" y="711244"/>
                </a:lnTo>
                <a:lnTo>
                  <a:pt x="6096000" y="975600"/>
                </a:lnTo>
                <a:lnTo>
                  <a:pt x="6096000" y="1431131"/>
                </a:lnTo>
                <a:lnTo>
                  <a:pt x="60960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tIns="1800000" anchor="t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1807749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40B2573-7117-47DC-A1FC-56A832A1E9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2000" cy="3429000"/>
          </a:xfrm>
          <a:solidFill>
            <a:schemeClr val="tx1">
              <a:lumMod val="85000"/>
            </a:schemeClr>
          </a:solidFill>
        </p:spPr>
        <p:txBody>
          <a:bodyPr tIns="1080000" anchor="t" anchorCtr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7AD964-7CC1-4105-95CD-B71497188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A879FCC-B15B-43B0-94C1-EA709F51A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2275584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4D76FA77-7724-405A-BCBC-F7FB2273E8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329235 w 12192000"/>
              <a:gd name="connsiteY1" fmla="*/ 0 h 6858000"/>
              <a:gd name="connsiteX2" fmla="*/ 5848350 w 12192000"/>
              <a:gd name="connsiteY2" fmla="*/ 0 h 6858000"/>
              <a:gd name="connsiteX3" fmla="*/ 5857872 w 12192000"/>
              <a:gd name="connsiteY3" fmla="*/ 0 h 6858000"/>
              <a:gd name="connsiteX4" fmla="*/ 5857872 w 12192000"/>
              <a:gd name="connsiteY4" fmla="*/ 711998 h 6858000"/>
              <a:gd name="connsiteX5" fmla="*/ 6324600 w 12192000"/>
              <a:gd name="connsiteY5" fmla="*/ 711998 h 6858000"/>
              <a:gd name="connsiteX6" fmla="*/ 63246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324600 w 12192000"/>
              <a:gd name="connsiteY9" fmla="*/ 6858000 h 6858000"/>
              <a:gd name="connsiteX10" fmla="*/ 584835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329235" y="0"/>
                </a:lnTo>
                <a:lnTo>
                  <a:pt x="5848350" y="0"/>
                </a:lnTo>
                <a:lnTo>
                  <a:pt x="5857872" y="0"/>
                </a:lnTo>
                <a:lnTo>
                  <a:pt x="5857872" y="711998"/>
                </a:lnTo>
                <a:lnTo>
                  <a:pt x="6324600" y="711998"/>
                </a:lnTo>
                <a:lnTo>
                  <a:pt x="63246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3246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520000" anchor="t" anchorCtr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5153776"/>
            <a:ext cx="12192000" cy="576000"/>
          </a:xfrm>
          <a:solidFill>
            <a:schemeClr val="accent2"/>
          </a:solidFill>
        </p:spPr>
        <p:txBody>
          <a:bodyPr lIns="630000" anchor="ctr" anchorCtr="0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naam in te voegen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825413"/>
            <a:ext cx="12192000" cy="396000"/>
          </a:xfrm>
          <a:solidFill>
            <a:schemeClr val="bg1"/>
          </a:solidFill>
        </p:spPr>
        <p:txBody>
          <a:bodyPr lIns="63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/>
              <a:t>Klik om functie of project in te voegen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49EE6DDE-E144-43EA-A883-E219AA86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35852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E883B12-7812-4AB5-9452-637027F7477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360191 w 6096000"/>
              <a:gd name="connsiteY1" fmla="*/ 0 h 6858000"/>
              <a:gd name="connsiteX2" fmla="*/ 5850001 w 6096000"/>
              <a:gd name="connsiteY2" fmla="*/ 0 h 6858000"/>
              <a:gd name="connsiteX3" fmla="*/ 5862635 w 6096000"/>
              <a:gd name="connsiteY3" fmla="*/ 0 h 6858000"/>
              <a:gd name="connsiteX4" fmla="*/ 5862635 w 6096000"/>
              <a:gd name="connsiteY4" fmla="*/ 709612 h 6858000"/>
              <a:gd name="connsiteX5" fmla="*/ 6096000 w 6096000"/>
              <a:gd name="connsiteY5" fmla="*/ 709612 h 6858000"/>
              <a:gd name="connsiteX6" fmla="*/ 6096000 w 6096000"/>
              <a:gd name="connsiteY6" fmla="*/ 975600 h 6858000"/>
              <a:gd name="connsiteX7" fmla="*/ 6096000 w 6096000"/>
              <a:gd name="connsiteY7" fmla="*/ 1102518 h 6858000"/>
              <a:gd name="connsiteX8" fmla="*/ 6096000 w 6096000"/>
              <a:gd name="connsiteY8" fmla="*/ 6858000 h 6858000"/>
              <a:gd name="connsiteX9" fmla="*/ 0 w 6096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360191" y="0"/>
                </a:lnTo>
                <a:lnTo>
                  <a:pt x="5850001" y="0"/>
                </a:lnTo>
                <a:lnTo>
                  <a:pt x="5862635" y="0"/>
                </a:lnTo>
                <a:lnTo>
                  <a:pt x="5862635" y="709612"/>
                </a:lnTo>
                <a:lnTo>
                  <a:pt x="6096000" y="709612"/>
                </a:lnTo>
                <a:lnTo>
                  <a:pt x="6096000" y="975600"/>
                </a:lnTo>
                <a:lnTo>
                  <a:pt x="6096000" y="110251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76285" y="2286000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gegevens afzender in te voegen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76285" y="3079487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gegevens afzender in te voegen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76285" y="3845506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gegevens afzender in te voegen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6559200" y="2361344"/>
            <a:ext cx="541203" cy="540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6559200" y="3147360"/>
            <a:ext cx="541203" cy="54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6559200" y="3920850"/>
            <a:ext cx="541203" cy="54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69C57F-4252-4209-A8BC-33FAC7AD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3050453"/>
            <a:ext cx="4997688" cy="106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Type een afsluitende zin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A3A163FE-BA7A-4106-9910-A643D023C9F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5" name="Vertrouwelijkheidsniveau">
            <a:extLst>
              <a:ext uri="{FF2B5EF4-FFF2-40B4-BE49-F238E27FC236}">
                <a16:creationId xmlns:a16="http://schemas.microsoft.com/office/drawing/2014/main" id="{CAA5CBF2-B6F9-4237-8DE7-3D9FD8FFAB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D7B6104-9A05-4402-8182-B455998884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2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ee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30000" y="2350800"/>
            <a:ext cx="50038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52000" y="2350800"/>
            <a:ext cx="50112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260C6DF3-2547-4188-B44C-E1C924D734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39818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Vrije vorm: vorm 29">
            <a:extLst>
              <a:ext uri="{FF2B5EF4-FFF2-40B4-BE49-F238E27FC236}">
                <a16:creationId xmlns:a16="http://schemas.microsoft.com/office/drawing/2014/main" id="{FB7BC648-3F3A-4FE6-B474-FF08AD16EC5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850001 w 6096000"/>
              <a:gd name="connsiteY1" fmla="*/ 0 h 6858000"/>
              <a:gd name="connsiteX2" fmla="*/ 5850001 w 6096000"/>
              <a:gd name="connsiteY2" fmla="*/ 975600 h 6858000"/>
              <a:gd name="connsiteX3" fmla="*/ 6096000 w 6096000"/>
              <a:gd name="connsiteY3" fmla="*/ 975600 h 6858000"/>
              <a:gd name="connsiteX4" fmla="*/ 6096000 w 6096000"/>
              <a:gd name="connsiteY4" fmla="*/ 6858000 h 6858000"/>
              <a:gd name="connsiteX5" fmla="*/ 0 w 6096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850001" y="0"/>
                </a:lnTo>
                <a:lnTo>
                  <a:pt x="5850001" y="975600"/>
                </a:lnTo>
                <a:lnTo>
                  <a:pt x="6096000" y="97560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552000" y="3657600"/>
            <a:ext cx="5004000" cy="18288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25" name="Tijdelijke aanduiding voor tekst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2000" y="5486400"/>
            <a:ext cx="5004000" cy="322075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21" name="Titel 1"/>
          <p:cNvSpPr>
            <a:spLocks noGrp="1"/>
          </p:cNvSpPr>
          <p:nvPr>
            <p:ph type="ctrTitle" hasCustomPrompt="1"/>
          </p:nvPr>
        </p:nvSpPr>
        <p:spPr>
          <a:xfrm>
            <a:off x="6552000" y="2120417"/>
            <a:ext cx="5004000" cy="1403350"/>
          </a:xfrm>
        </p:spPr>
        <p:txBody>
          <a:bodyPr tIns="0" bIns="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CE3D936-01A5-42C9-A617-17B3B8FB8C5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2000" y="5808475"/>
            <a:ext cx="5004000" cy="3456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nl-NL" dirty="0"/>
              <a:t>Datum presentatie</a:t>
            </a:r>
          </a:p>
        </p:txBody>
      </p:sp>
      <p:sp>
        <p:nvSpPr>
          <p:cNvPr id="11" name="Vertrouwelijkheidsniveau">
            <a:extLst>
              <a:ext uri="{FF2B5EF4-FFF2-40B4-BE49-F238E27FC236}">
                <a16:creationId xmlns:a16="http://schemas.microsoft.com/office/drawing/2014/main" id="{D6028795-C409-40A9-B428-B0AF6EBB64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41FD69D9-3E06-4876-9F73-71B6B351D2B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1048400" y="6528572"/>
            <a:ext cx="511200" cy="183600"/>
          </a:xfrm>
        </p:spPr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828510C-BC5B-408F-A83E-20041DE7A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8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horizonta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/>
          <p:cNvSpPr/>
          <p:nvPr userDrawn="1"/>
        </p:nvSpPr>
        <p:spPr>
          <a:xfrm>
            <a:off x="0" y="3427413"/>
            <a:ext cx="12192000" cy="343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35000" y="1879600"/>
            <a:ext cx="10923588" cy="1547813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35000" y="3749486"/>
            <a:ext cx="10925176" cy="1736913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17E1F773-BF9C-4C35-ABBC-BFB53364B3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3" name="Vertrouwelijkheidsniveau">
            <a:extLst>
              <a:ext uri="{FF2B5EF4-FFF2-40B4-BE49-F238E27FC236}">
                <a16:creationId xmlns:a16="http://schemas.microsoft.com/office/drawing/2014/main" id="{9083841F-8AA4-4AEC-93F7-5EDA66B599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8" name="Tijdelijke aanduiding voor tekst 16">
            <a:extLst>
              <a:ext uri="{FF2B5EF4-FFF2-40B4-BE49-F238E27FC236}">
                <a16:creationId xmlns:a16="http://schemas.microsoft.com/office/drawing/2014/main" id="{631BC45E-EEEE-444C-8340-F4E4E532BF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01" y="5486400"/>
            <a:ext cx="5004000" cy="322075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24115787-E7BA-4E6B-ACDF-C586817C79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000" y="5808475"/>
            <a:ext cx="5004000" cy="3456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nl-NL" dirty="0"/>
              <a:t>Datum presentatie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8FD66A7-5A78-459B-9B7F-13F33318DE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31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C91930-E0E3-4652-8A0C-E4B528AB5B7B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51AE06CA-FDAB-47E6-9A6B-49429DE85BD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6069807 w 6096000"/>
              <a:gd name="connsiteY0" fmla="*/ 975600 h 6858000"/>
              <a:gd name="connsiteX1" fmla="*/ 6096000 w 6096000"/>
              <a:gd name="connsiteY1" fmla="*/ 975600 h 6858000"/>
              <a:gd name="connsiteX2" fmla="*/ 6096000 w 6096000"/>
              <a:gd name="connsiteY2" fmla="*/ 1014413 h 6858000"/>
              <a:gd name="connsiteX3" fmla="*/ 6069807 w 6096000"/>
              <a:gd name="connsiteY3" fmla="*/ 1014413 h 6858000"/>
              <a:gd name="connsiteX4" fmla="*/ 0 w 6096000"/>
              <a:gd name="connsiteY4" fmla="*/ 0 h 6858000"/>
              <a:gd name="connsiteX5" fmla="*/ 5777707 w 6096000"/>
              <a:gd name="connsiteY5" fmla="*/ 0 h 6858000"/>
              <a:gd name="connsiteX6" fmla="*/ 5777707 w 6096000"/>
              <a:gd name="connsiteY6" fmla="*/ 1014413 h 6858000"/>
              <a:gd name="connsiteX7" fmla="*/ 5777707 w 6096000"/>
              <a:gd name="connsiteY7" fmla="*/ 1265494 h 6858000"/>
              <a:gd name="connsiteX8" fmla="*/ 5777707 w 6096000"/>
              <a:gd name="connsiteY8" fmla="*/ 1281113 h 6858000"/>
              <a:gd name="connsiteX9" fmla="*/ 6096000 w 6096000"/>
              <a:gd name="connsiteY9" fmla="*/ 1281113 h 6858000"/>
              <a:gd name="connsiteX10" fmla="*/ 6096000 w 6096000"/>
              <a:gd name="connsiteY10" fmla="*/ 6858000 h 6858000"/>
              <a:gd name="connsiteX11" fmla="*/ 5848350 w 6096000"/>
              <a:gd name="connsiteY11" fmla="*/ 6858000 h 6858000"/>
              <a:gd name="connsiteX12" fmla="*/ 0 w 6096000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0" h="6858000">
                <a:moveTo>
                  <a:pt x="6069807" y="975600"/>
                </a:moveTo>
                <a:lnTo>
                  <a:pt x="6096000" y="975600"/>
                </a:lnTo>
                <a:lnTo>
                  <a:pt x="6096000" y="1014413"/>
                </a:lnTo>
                <a:lnTo>
                  <a:pt x="6069807" y="1014413"/>
                </a:lnTo>
                <a:close/>
                <a:moveTo>
                  <a:pt x="0" y="0"/>
                </a:moveTo>
                <a:lnTo>
                  <a:pt x="5777707" y="0"/>
                </a:lnTo>
                <a:lnTo>
                  <a:pt x="5777707" y="1014413"/>
                </a:lnTo>
                <a:lnTo>
                  <a:pt x="5777707" y="1265494"/>
                </a:lnTo>
                <a:lnTo>
                  <a:pt x="5777707" y="1281113"/>
                </a:lnTo>
                <a:lnTo>
                  <a:pt x="6096000" y="1281113"/>
                </a:lnTo>
                <a:lnTo>
                  <a:pt x="60960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800000" anchor="t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nl-NL" dirty="0"/>
              <a:t>Klik op het pictogram om een afbeelding in te voegen</a:t>
            </a:r>
          </a:p>
        </p:txBody>
      </p:sp>
      <p:sp>
        <p:nvSpPr>
          <p:cNvPr id="28" name="Vertrouwelijkheidsniveau">
            <a:extLst>
              <a:ext uri="{FF2B5EF4-FFF2-40B4-BE49-F238E27FC236}">
                <a16:creationId xmlns:a16="http://schemas.microsoft.com/office/drawing/2014/main" id="{233E6339-A3B7-4F01-A9A8-3BA0F6CFAD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29" name="Ondertitel 2">
            <a:extLst>
              <a:ext uri="{FF2B5EF4-FFF2-40B4-BE49-F238E27FC236}">
                <a16:creationId xmlns:a16="http://schemas.microsoft.com/office/drawing/2014/main" id="{CC6EB04B-3622-4850-A8B2-65C8523784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52000" y="3657601"/>
            <a:ext cx="5004000" cy="18288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170997DC-0B66-445A-9CA4-DC2FB480E2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2000" y="2120417"/>
            <a:ext cx="5004000" cy="1403350"/>
          </a:xfrm>
        </p:spPr>
        <p:txBody>
          <a:bodyPr tIns="0" bIns="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42907EF7-49B3-46B9-ACD2-A3F3E160AF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2000" y="5486400"/>
            <a:ext cx="5004000" cy="322075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DF9EB481-DA3C-4E44-9FE2-E6F7ED8E58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2000" y="5808475"/>
            <a:ext cx="5004000" cy="3456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nl-NL" dirty="0"/>
              <a:t>Datum presentatie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0A6A365-BFF5-4B16-B1E9-D831984D5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47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21421F68-1BEF-403F-B0C5-AAC49C6A096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0000" y="2350800"/>
            <a:ext cx="10922400" cy="39640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E8395B0-5BEF-4071-A7D0-AC6F71F066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Vertrouwelijkheidsniveau">
            <a:extLst>
              <a:ext uri="{FF2B5EF4-FFF2-40B4-BE49-F238E27FC236}">
                <a16:creationId xmlns:a16="http://schemas.microsoft.com/office/drawing/2014/main" id="{81E8D0CB-07CC-4FF4-B9A2-3BEAACD9AE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4AE61CC0-169D-4A88-BF15-A47DE22E8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om een titel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91988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fbeelding vertica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C91930-E0E3-4652-8A0C-E4B528AB5B7B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51AE06CA-FDAB-47E6-9A6B-49429DE85BD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6069807 w 6096000"/>
              <a:gd name="connsiteY0" fmla="*/ 975600 h 6858000"/>
              <a:gd name="connsiteX1" fmla="*/ 6096000 w 6096000"/>
              <a:gd name="connsiteY1" fmla="*/ 975600 h 6858000"/>
              <a:gd name="connsiteX2" fmla="*/ 6096000 w 6096000"/>
              <a:gd name="connsiteY2" fmla="*/ 1014413 h 6858000"/>
              <a:gd name="connsiteX3" fmla="*/ 6069807 w 6096000"/>
              <a:gd name="connsiteY3" fmla="*/ 1014413 h 6858000"/>
              <a:gd name="connsiteX4" fmla="*/ 0 w 6096000"/>
              <a:gd name="connsiteY4" fmla="*/ 0 h 6858000"/>
              <a:gd name="connsiteX5" fmla="*/ 5777707 w 6096000"/>
              <a:gd name="connsiteY5" fmla="*/ 0 h 6858000"/>
              <a:gd name="connsiteX6" fmla="*/ 5777707 w 6096000"/>
              <a:gd name="connsiteY6" fmla="*/ 1014413 h 6858000"/>
              <a:gd name="connsiteX7" fmla="*/ 5777707 w 6096000"/>
              <a:gd name="connsiteY7" fmla="*/ 1265494 h 6858000"/>
              <a:gd name="connsiteX8" fmla="*/ 5777707 w 6096000"/>
              <a:gd name="connsiteY8" fmla="*/ 1281113 h 6858000"/>
              <a:gd name="connsiteX9" fmla="*/ 6096000 w 6096000"/>
              <a:gd name="connsiteY9" fmla="*/ 1281113 h 6858000"/>
              <a:gd name="connsiteX10" fmla="*/ 6096000 w 6096000"/>
              <a:gd name="connsiteY10" fmla="*/ 6858000 h 6858000"/>
              <a:gd name="connsiteX11" fmla="*/ 5848350 w 6096000"/>
              <a:gd name="connsiteY11" fmla="*/ 6858000 h 6858000"/>
              <a:gd name="connsiteX12" fmla="*/ 0 w 6096000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0" h="6858000">
                <a:moveTo>
                  <a:pt x="6069807" y="975600"/>
                </a:moveTo>
                <a:lnTo>
                  <a:pt x="6096000" y="975600"/>
                </a:lnTo>
                <a:lnTo>
                  <a:pt x="6096000" y="1014413"/>
                </a:lnTo>
                <a:lnTo>
                  <a:pt x="6069807" y="1014413"/>
                </a:lnTo>
                <a:close/>
                <a:moveTo>
                  <a:pt x="0" y="0"/>
                </a:moveTo>
                <a:lnTo>
                  <a:pt x="5777707" y="0"/>
                </a:lnTo>
                <a:lnTo>
                  <a:pt x="5777707" y="1014413"/>
                </a:lnTo>
                <a:lnTo>
                  <a:pt x="5777707" y="1265494"/>
                </a:lnTo>
                <a:lnTo>
                  <a:pt x="5777707" y="1281113"/>
                </a:lnTo>
                <a:lnTo>
                  <a:pt x="6096000" y="1281113"/>
                </a:lnTo>
                <a:lnTo>
                  <a:pt x="60960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800000" anchor="t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nl-NL" dirty="0"/>
              <a:t>Klik op het pictogram om een afbeelding in te voegen</a:t>
            </a:r>
          </a:p>
        </p:txBody>
      </p:sp>
      <p:sp>
        <p:nvSpPr>
          <p:cNvPr id="28" name="Vertrouwelijkheidsniveau">
            <a:extLst>
              <a:ext uri="{FF2B5EF4-FFF2-40B4-BE49-F238E27FC236}">
                <a16:creationId xmlns:a16="http://schemas.microsoft.com/office/drawing/2014/main" id="{233E6339-A3B7-4F01-A9A8-3BA0F6CFAD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29" name="Ondertitel 2">
            <a:extLst>
              <a:ext uri="{FF2B5EF4-FFF2-40B4-BE49-F238E27FC236}">
                <a16:creationId xmlns:a16="http://schemas.microsoft.com/office/drawing/2014/main" id="{CC6EB04B-3622-4850-A8B2-65C8523784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52000" y="3657601"/>
            <a:ext cx="5004000" cy="1828800"/>
          </a:xfr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30" name="Titel 1">
            <a:extLst>
              <a:ext uri="{FF2B5EF4-FFF2-40B4-BE49-F238E27FC236}">
                <a16:creationId xmlns:a16="http://schemas.microsoft.com/office/drawing/2014/main" id="{170997DC-0B66-445A-9CA4-DC2FB480E2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2000" y="2120417"/>
            <a:ext cx="5004000" cy="1403350"/>
          </a:xfrm>
        </p:spPr>
        <p:txBody>
          <a:bodyPr tIns="0" bIns="0"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9" name="Tijdelijke aanduiding voor tekst 16">
            <a:extLst>
              <a:ext uri="{FF2B5EF4-FFF2-40B4-BE49-F238E27FC236}">
                <a16:creationId xmlns:a16="http://schemas.microsoft.com/office/drawing/2014/main" id="{42907EF7-49B3-46B9-ACD2-A3F3E160AF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2000" y="5486400"/>
            <a:ext cx="5004000" cy="322075"/>
          </a:xfrm>
        </p:spPr>
        <p:txBody>
          <a:bodyPr l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 spreker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DF9EB481-DA3C-4E44-9FE2-E6F7ED8E58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2000" y="5808475"/>
            <a:ext cx="5004000" cy="3456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nl-NL" dirty="0"/>
              <a:t>Datum presentatie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A0A6A365-BFF5-4B16-B1E9-D831984D5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23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30000" y="2350800"/>
            <a:ext cx="50038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52000" y="2350800"/>
            <a:ext cx="50112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260C6DF3-2547-4188-B44C-E1C924D734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7" name="Vertrouwelijkheidsniveau">
            <a:extLst>
              <a:ext uri="{FF2B5EF4-FFF2-40B4-BE49-F238E27FC236}">
                <a16:creationId xmlns:a16="http://schemas.microsoft.com/office/drawing/2014/main" id="{1B09E170-CA11-4EE2-B82E-0AD6B2F1CC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1CF7121-85E0-45D3-B910-BCF8E25FE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om een titel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865360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6552000" y="2350799"/>
            <a:ext cx="5004000" cy="3963600"/>
          </a:xfrm>
        </p:spPr>
        <p:txBody>
          <a:bodyPr/>
          <a:lstStyle>
            <a:lvl1pPr marL="316800" indent="-3168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7984020-B91C-4CFF-88ED-501B2109C66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F17C0AA7-9F88-4479-B7CF-C1BB31AB870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4594225 w 6096000"/>
              <a:gd name="connsiteY1" fmla="*/ 0 h 6858000"/>
              <a:gd name="connsiteX2" fmla="*/ 5848350 w 6096000"/>
              <a:gd name="connsiteY2" fmla="*/ 0 h 6858000"/>
              <a:gd name="connsiteX3" fmla="*/ 5862637 w 6096000"/>
              <a:gd name="connsiteY3" fmla="*/ 0 h 6858000"/>
              <a:gd name="connsiteX4" fmla="*/ 5862637 w 6096000"/>
              <a:gd name="connsiteY4" fmla="*/ 711244 h 6858000"/>
              <a:gd name="connsiteX5" fmla="*/ 6096000 w 6096000"/>
              <a:gd name="connsiteY5" fmla="*/ 711244 h 6858000"/>
              <a:gd name="connsiteX6" fmla="*/ 6096000 w 6096000"/>
              <a:gd name="connsiteY6" fmla="*/ 975600 h 6858000"/>
              <a:gd name="connsiteX7" fmla="*/ 6096000 w 6096000"/>
              <a:gd name="connsiteY7" fmla="*/ 1431131 h 6858000"/>
              <a:gd name="connsiteX8" fmla="*/ 6096000 w 6096000"/>
              <a:gd name="connsiteY8" fmla="*/ 6858000 h 6858000"/>
              <a:gd name="connsiteX9" fmla="*/ 5848350 w 6096000"/>
              <a:gd name="connsiteY9" fmla="*/ 6858000 h 6858000"/>
              <a:gd name="connsiteX10" fmla="*/ 0 w 6096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594225" y="0"/>
                </a:lnTo>
                <a:lnTo>
                  <a:pt x="5848350" y="0"/>
                </a:lnTo>
                <a:lnTo>
                  <a:pt x="5862637" y="0"/>
                </a:lnTo>
                <a:lnTo>
                  <a:pt x="5862637" y="711244"/>
                </a:lnTo>
                <a:lnTo>
                  <a:pt x="6096000" y="711244"/>
                </a:lnTo>
                <a:lnTo>
                  <a:pt x="6096000" y="975600"/>
                </a:lnTo>
                <a:lnTo>
                  <a:pt x="6096000" y="1431131"/>
                </a:lnTo>
                <a:lnTo>
                  <a:pt x="60960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tIns="1800000" anchor="t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C1E2EA9-BE63-4625-B099-2271F692D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2000" y="1281950"/>
            <a:ext cx="5004000" cy="106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7" name="Vertrouwelijkheidsniveau">
            <a:extLst>
              <a:ext uri="{FF2B5EF4-FFF2-40B4-BE49-F238E27FC236}">
                <a16:creationId xmlns:a16="http://schemas.microsoft.com/office/drawing/2014/main" id="{6C2A6650-CEC0-489B-BFC0-04E78F0196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</p:spTree>
    <p:extLst>
      <p:ext uri="{BB962C8B-B14F-4D97-AF65-F5344CB8AC3E}">
        <p14:creationId xmlns:p14="http://schemas.microsoft.com/office/powerpoint/2010/main" val="23707744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630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30000" y="5298141"/>
            <a:ext cx="10923588" cy="923272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B8E684C-7D4C-426C-AC24-E42424576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2" name="Vertrouwelijkheidsniveau">
            <a:extLst>
              <a:ext uri="{FF2B5EF4-FFF2-40B4-BE49-F238E27FC236}">
                <a16:creationId xmlns:a16="http://schemas.microsoft.com/office/drawing/2014/main" id="{D32BCAE4-C367-4016-B734-236CBBFED4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</p:spTree>
    <p:extLst>
      <p:ext uri="{BB962C8B-B14F-4D97-AF65-F5344CB8AC3E}">
        <p14:creationId xmlns:p14="http://schemas.microsoft.com/office/powerpoint/2010/main" val="4274918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verticaal 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0FA47D1B-42CA-4E2B-B2E8-239884DF4BD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498305 w 6096000"/>
              <a:gd name="connsiteY1" fmla="*/ 0 h 6858000"/>
              <a:gd name="connsiteX2" fmla="*/ 5853600 w 6096000"/>
              <a:gd name="connsiteY2" fmla="*/ 0 h 6858000"/>
              <a:gd name="connsiteX3" fmla="*/ 5862636 w 6096000"/>
              <a:gd name="connsiteY3" fmla="*/ 0 h 6858000"/>
              <a:gd name="connsiteX4" fmla="*/ 5862636 w 6096000"/>
              <a:gd name="connsiteY4" fmla="*/ 712471 h 6858000"/>
              <a:gd name="connsiteX5" fmla="*/ 6096000 w 6096000"/>
              <a:gd name="connsiteY5" fmla="*/ 712471 h 6858000"/>
              <a:gd name="connsiteX6" fmla="*/ 6096000 w 6096000"/>
              <a:gd name="connsiteY6" fmla="*/ 961200 h 6858000"/>
              <a:gd name="connsiteX7" fmla="*/ 6096000 w 6096000"/>
              <a:gd name="connsiteY7" fmla="*/ 1891881 h 6858000"/>
              <a:gd name="connsiteX8" fmla="*/ 6096000 w 6096000"/>
              <a:gd name="connsiteY8" fmla="*/ 6858000 h 6858000"/>
              <a:gd name="connsiteX9" fmla="*/ 0 w 6096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498305" y="0"/>
                </a:lnTo>
                <a:lnTo>
                  <a:pt x="5853600" y="0"/>
                </a:lnTo>
                <a:lnTo>
                  <a:pt x="5862636" y="0"/>
                </a:lnTo>
                <a:lnTo>
                  <a:pt x="5862636" y="712471"/>
                </a:lnTo>
                <a:lnTo>
                  <a:pt x="6096000" y="712471"/>
                </a:lnTo>
                <a:lnTo>
                  <a:pt x="6096000" y="961200"/>
                </a:lnTo>
                <a:lnTo>
                  <a:pt x="6096000" y="189188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6552000" y="1052513"/>
            <a:ext cx="5004000" cy="51689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508C5A-8D78-4219-976E-46DFA0C4F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3039154"/>
            <a:ext cx="5003800" cy="106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11F2E84-2AC4-4E76-AB35-4DF527522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6" name="Vertrouwelijkheidsniveau">
            <a:extLst>
              <a:ext uri="{FF2B5EF4-FFF2-40B4-BE49-F238E27FC236}">
                <a16:creationId xmlns:a16="http://schemas.microsoft.com/office/drawing/2014/main" id="{42A8670A-3771-498C-BCA7-1CEC86864E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</p:spTree>
    <p:extLst>
      <p:ext uri="{BB962C8B-B14F-4D97-AF65-F5344CB8AC3E}">
        <p14:creationId xmlns:p14="http://schemas.microsoft.com/office/powerpoint/2010/main" val="1009517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6" hasCustomPrompt="1"/>
          </p:nvPr>
        </p:nvSpPr>
        <p:spPr>
          <a:xfrm>
            <a:off x="6552000" y="2350800"/>
            <a:ext cx="50040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0E24862E-A238-48C9-966B-53C0A9936E1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9C42D806-99A5-4854-9BB7-C93AB66EA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2000" y="1281950"/>
            <a:ext cx="5004000" cy="10692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7" name="Vertrouwelijkheidsniveau">
            <a:extLst>
              <a:ext uri="{FF2B5EF4-FFF2-40B4-BE49-F238E27FC236}">
                <a16:creationId xmlns:a16="http://schemas.microsoft.com/office/drawing/2014/main" id="{4BAFB278-E939-4041-A70B-47CB8943C7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F4CFC7BE-2502-4C51-AFEA-F92D9746773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4594225 w 6096000"/>
              <a:gd name="connsiteY1" fmla="*/ 0 h 6858000"/>
              <a:gd name="connsiteX2" fmla="*/ 5848350 w 6096000"/>
              <a:gd name="connsiteY2" fmla="*/ 0 h 6858000"/>
              <a:gd name="connsiteX3" fmla="*/ 5862637 w 6096000"/>
              <a:gd name="connsiteY3" fmla="*/ 0 h 6858000"/>
              <a:gd name="connsiteX4" fmla="*/ 5862637 w 6096000"/>
              <a:gd name="connsiteY4" fmla="*/ 711244 h 6858000"/>
              <a:gd name="connsiteX5" fmla="*/ 6096000 w 6096000"/>
              <a:gd name="connsiteY5" fmla="*/ 711244 h 6858000"/>
              <a:gd name="connsiteX6" fmla="*/ 6096000 w 6096000"/>
              <a:gd name="connsiteY6" fmla="*/ 975600 h 6858000"/>
              <a:gd name="connsiteX7" fmla="*/ 6096000 w 6096000"/>
              <a:gd name="connsiteY7" fmla="*/ 1431131 h 6858000"/>
              <a:gd name="connsiteX8" fmla="*/ 6096000 w 6096000"/>
              <a:gd name="connsiteY8" fmla="*/ 6858000 h 6858000"/>
              <a:gd name="connsiteX9" fmla="*/ 5848350 w 6096000"/>
              <a:gd name="connsiteY9" fmla="*/ 6858000 h 6858000"/>
              <a:gd name="connsiteX10" fmla="*/ 0 w 6096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594225" y="0"/>
                </a:lnTo>
                <a:lnTo>
                  <a:pt x="5848350" y="0"/>
                </a:lnTo>
                <a:lnTo>
                  <a:pt x="5862637" y="0"/>
                </a:lnTo>
                <a:lnTo>
                  <a:pt x="5862637" y="711244"/>
                </a:lnTo>
                <a:lnTo>
                  <a:pt x="6096000" y="711244"/>
                </a:lnTo>
                <a:lnTo>
                  <a:pt x="6096000" y="975600"/>
                </a:lnTo>
                <a:lnTo>
                  <a:pt x="6096000" y="1431131"/>
                </a:lnTo>
                <a:lnTo>
                  <a:pt x="60960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tIns="1800000" anchor="t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3479195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horizontaal 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E40B2573-7117-47DC-A1FC-56A832A1E9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2000" cy="3429000"/>
          </a:xfrm>
          <a:solidFill>
            <a:schemeClr val="tx1">
              <a:lumMod val="85000"/>
            </a:schemeClr>
          </a:solidFill>
        </p:spPr>
        <p:txBody>
          <a:bodyPr tIns="1080000" anchor="t" anchorCtr="1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7AD964-7CC1-4105-95CD-B71497188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A879FCC-B15B-43B0-94C1-EA709F51A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2660155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4D76FA77-7724-405A-BCBC-F7FB2273E8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329235 w 12192000"/>
              <a:gd name="connsiteY1" fmla="*/ 0 h 6858000"/>
              <a:gd name="connsiteX2" fmla="*/ 5848350 w 12192000"/>
              <a:gd name="connsiteY2" fmla="*/ 0 h 6858000"/>
              <a:gd name="connsiteX3" fmla="*/ 5857872 w 12192000"/>
              <a:gd name="connsiteY3" fmla="*/ 0 h 6858000"/>
              <a:gd name="connsiteX4" fmla="*/ 5857872 w 12192000"/>
              <a:gd name="connsiteY4" fmla="*/ 711998 h 6858000"/>
              <a:gd name="connsiteX5" fmla="*/ 6324600 w 12192000"/>
              <a:gd name="connsiteY5" fmla="*/ 711998 h 6858000"/>
              <a:gd name="connsiteX6" fmla="*/ 63246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6324600 w 12192000"/>
              <a:gd name="connsiteY9" fmla="*/ 6858000 h 6858000"/>
              <a:gd name="connsiteX10" fmla="*/ 584835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329235" y="0"/>
                </a:lnTo>
                <a:lnTo>
                  <a:pt x="5848350" y="0"/>
                </a:lnTo>
                <a:lnTo>
                  <a:pt x="5857872" y="0"/>
                </a:lnTo>
                <a:lnTo>
                  <a:pt x="5857872" y="711998"/>
                </a:lnTo>
                <a:lnTo>
                  <a:pt x="6324600" y="711998"/>
                </a:lnTo>
                <a:lnTo>
                  <a:pt x="63246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3246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2520000" anchor="t" anchorCtr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0" y="5153776"/>
            <a:ext cx="12192000" cy="576000"/>
          </a:xfrm>
          <a:solidFill>
            <a:schemeClr val="accent2"/>
          </a:solidFill>
        </p:spPr>
        <p:txBody>
          <a:bodyPr lIns="630000" anchor="ctr" anchorCtr="0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naam in te voegen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825413"/>
            <a:ext cx="12192000" cy="396000"/>
          </a:xfrm>
          <a:solidFill>
            <a:schemeClr val="bg1"/>
          </a:solidFill>
        </p:spPr>
        <p:txBody>
          <a:bodyPr lIns="63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  <a:lvl2pPr marL="313200" indent="0">
              <a:buNone/>
              <a:defRPr/>
            </a:lvl2pPr>
            <a:lvl3pPr marL="630000" indent="0">
              <a:buNone/>
              <a:defRPr/>
            </a:lvl3pPr>
            <a:lvl4pPr marL="943200" indent="0">
              <a:buNone/>
              <a:defRPr/>
            </a:lvl4pPr>
            <a:lvl5pPr marL="1260000" indent="0">
              <a:buNone/>
              <a:defRPr/>
            </a:lvl5pPr>
          </a:lstStyle>
          <a:p>
            <a:pPr lvl="0"/>
            <a:r>
              <a:rPr lang="nl-NL" dirty="0"/>
              <a:t>Klik om functie of project in te voegen</a:t>
            </a:r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49EE6DDE-E144-43EA-A883-E219AA86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7872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rije vorm: vorm 16">
            <a:extLst>
              <a:ext uri="{FF2B5EF4-FFF2-40B4-BE49-F238E27FC236}">
                <a16:creationId xmlns:a16="http://schemas.microsoft.com/office/drawing/2014/main" id="{CE883B12-7812-4AB5-9452-637027F7477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360191 w 6096000"/>
              <a:gd name="connsiteY1" fmla="*/ 0 h 6858000"/>
              <a:gd name="connsiteX2" fmla="*/ 5850001 w 6096000"/>
              <a:gd name="connsiteY2" fmla="*/ 0 h 6858000"/>
              <a:gd name="connsiteX3" fmla="*/ 5862635 w 6096000"/>
              <a:gd name="connsiteY3" fmla="*/ 0 h 6858000"/>
              <a:gd name="connsiteX4" fmla="*/ 5862635 w 6096000"/>
              <a:gd name="connsiteY4" fmla="*/ 709612 h 6858000"/>
              <a:gd name="connsiteX5" fmla="*/ 6096000 w 6096000"/>
              <a:gd name="connsiteY5" fmla="*/ 709612 h 6858000"/>
              <a:gd name="connsiteX6" fmla="*/ 6096000 w 6096000"/>
              <a:gd name="connsiteY6" fmla="*/ 975600 h 6858000"/>
              <a:gd name="connsiteX7" fmla="*/ 6096000 w 6096000"/>
              <a:gd name="connsiteY7" fmla="*/ 1102518 h 6858000"/>
              <a:gd name="connsiteX8" fmla="*/ 6096000 w 6096000"/>
              <a:gd name="connsiteY8" fmla="*/ 6858000 h 6858000"/>
              <a:gd name="connsiteX9" fmla="*/ 0 w 6096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360191" y="0"/>
                </a:lnTo>
                <a:lnTo>
                  <a:pt x="5850001" y="0"/>
                </a:lnTo>
                <a:lnTo>
                  <a:pt x="5862635" y="0"/>
                </a:lnTo>
                <a:lnTo>
                  <a:pt x="5862635" y="709612"/>
                </a:lnTo>
                <a:lnTo>
                  <a:pt x="6096000" y="709612"/>
                </a:lnTo>
                <a:lnTo>
                  <a:pt x="6096000" y="975600"/>
                </a:lnTo>
                <a:lnTo>
                  <a:pt x="6096000" y="110251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18" name="Tijdelijke aanduiding voor tekst 13"/>
          <p:cNvSpPr>
            <a:spLocks noGrp="1"/>
          </p:cNvSpPr>
          <p:nvPr>
            <p:ph type="body" sz="quarter" idx="13" hasCustomPrompt="1"/>
          </p:nvPr>
        </p:nvSpPr>
        <p:spPr>
          <a:xfrm>
            <a:off x="7176285" y="2286000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gegevens afzender in te voegen</a:t>
            </a:r>
          </a:p>
        </p:txBody>
      </p:sp>
      <p:sp>
        <p:nvSpPr>
          <p:cNvPr id="19" name="Tijdelijke aanduiding voor tekst 13"/>
          <p:cNvSpPr>
            <a:spLocks noGrp="1"/>
          </p:cNvSpPr>
          <p:nvPr>
            <p:ph type="body" sz="quarter" idx="17" hasCustomPrompt="1"/>
          </p:nvPr>
        </p:nvSpPr>
        <p:spPr>
          <a:xfrm>
            <a:off x="7176285" y="3079487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gegevens afzender in te voegen</a:t>
            </a:r>
          </a:p>
        </p:txBody>
      </p:sp>
      <p:sp>
        <p:nvSpPr>
          <p:cNvPr id="20" name="Tijdelijke aanduiding voor tekst 13"/>
          <p:cNvSpPr>
            <a:spLocks noGrp="1"/>
          </p:cNvSpPr>
          <p:nvPr>
            <p:ph type="body" sz="quarter" idx="18" hasCustomPrompt="1"/>
          </p:nvPr>
        </p:nvSpPr>
        <p:spPr>
          <a:xfrm>
            <a:off x="7176285" y="3845506"/>
            <a:ext cx="4382303" cy="691884"/>
          </a:xfrm>
        </p:spPr>
        <p:txBody>
          <a:bodyPr numCol="1" spcCol="180000" anchor="ctr" anchorCtr="0">
            <a:normAutofit/>
          </a:bodyPr>
          <a:lstStyle>
            <a:lvl1pPr marL="0" indent="0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gegevens afzender in te voegen</a:t>
            </a:r>
          </a:p>
        </p:txBody>
      </p:sp>
      <p:sp>
        <p:nvSpPr>
          <p:cNvPr id="21" name="Tijdelijke aanduiding voor afbeelding 3"/>
          <p:cNvSpPr>
            <a:spLocks noGrp="1" noChangeAspect="1"/>
          </p:cNvSpPr>
          <p:nvPr>
            <p:ph type="pic" sz="quarter" idx="19"/>
          </p:nvPr>
        </p:nvSpPr>
        <p:spPr>
          <a:xfrm>
            <a:off x="6559200" y="2361344"/>
            <a:ext cx="541203" cy="5400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2" name="Tijdelijke aanduiding voor afbeelding 3"/>
          <p:cNvSpPr>
            <a:spLocks noGrp="1" noChangeAspect="1"/>
          </p:cNvSpPr>
          <p:nvPr>
            <p:ph type="pic" sz="quarter" idx="20"/>
          </p:nvPr>
        </p:nvSpPr>
        <p:spPr>
          <a:xfrm>
            <a:off x="6559200" y="3147360"/>
            <a:ext cx="541203" cy="54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3"/>
          <p:cNvSpPr>
            <a:spLocks noGrp="1" noChangeAspect="1"/>
          </p:cNvSpPr>
          <p:nvPr>
            <p:ph type="pic" sz="quarter" idx="21"/>
          </p:nvPr>
        </p:nvSpPr>
        <p:spPr>
          <a:xfrm>
            <a:off x="6559200" y="3920850"/>
            <a:ext cx="541203" cy="54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69C57F-4252-4209-A8BC-33FAC7AD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3050453"/>
            <a:ext cx="4997688" cy="106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Type een afsluitende zin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A3A163FE-BA7A-4106-9910-A643D023C9F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5" name="Vertrouwelijkheidsniveau">
            <a:extLst>
              <a:ext uri="{FF2B5EF4-FFF2-40B4-BE49-F238E27FC236}">
                <a16:creationId xmlns:a16="http://schemas.microsoft.com/office/drawing/2014/main" id="{CAA5CBF2-B6F9-4237-8DE7-3D9FD8FFAB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6D7B6104-9A05-4402-8182-B455998884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453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ee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30000" y="2350800"/>
            <a:ext cx="50038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52000" y="2350800"/>
            <a:ext cx="50112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260C6DF3-2547-4188-B44C-E1C924D734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0290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4B98-1B3F-4D12-9A4D-6DE4E45A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EAB7F-B476-4971-9C0C-1289F5AC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67EF2-1716-484E-8A54-6ED563B96C55}" type="datetimeFigureOut">
              <a:rPr lang="en-US" smtClean="0"/>
              <a:t>12/19/2021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A5A2A-18A1-433D-ADFF-E7977BC5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92E55-F71B-4029-8143-9DE8362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621C8-E2E7-4D27-A78A-177162E53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21421F68-1BEF-403F-B0C5-AAC49C6A096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0000" y="2350800"/>
            <a:ext cx="10922400" cy="39640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E8395B0-5BEF-4071-A7D0-AC6F71F066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Vertrouwelijkheidsniveau">
            <a:extLst>
              <a:ext uri="{FF2B5EF4-FFF2-40B4-BE49-F238E27FC236}">
                <a16:creationId xmlns:a16="http://schemas.microsoft.com/office/drawing/2014/main" id="{81E8D0CB-07CC-4FF4-B9A2-3BEAACD9AE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4AE61CC0-169D-4A88-BF15-A47DE22E8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om een titel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1469717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30000" y="2350800"/>
            <a:ext cx="50038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52000" y="2350800"/>
            <a:ext cx="50112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260C6DF3-2547-4188-B44C-E1C924D734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7" name="Vertrouwelijkheidsniveau">
            <a:extLst>
              <a:ext uri="{FF2B5EF4-FFF2-40B4-BE49-F238E27FC236}">
                <a16:creationId xmlns:a16="http://schemas.microsoft.com/office/drawing/2014/main" id="{1B09E170-CA11-4EE2-B82E-0AD6B2F1CC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1CF7121-85E0-45D3-B910-BCF8E25FEC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Klik om een titel in te voegen</a:t>
            </a:r>
          </a:p>
        </p:txBody>
      </p:sp>
    </p:spTree>
    <p:extLst>
      <p:ext uri="{BB962C8B-B14F-4D97-AF65-F5344CB8AC3E}">
        <p14:creationId xmlns:p14="http://schemas.microsoft.com/office/powerpoint/2010/main" val="138001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6552000" y="2350799"/>
            <a:ext cx="5004000" cy="3963600"/>
          </a:xfrm>
        </p:spPr>
        <p:txBody>
          <a:bodyPr/>
          <a:lstStyle>
            <a:lvl1pPr marL="316800" indent="-31680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630000" indent="-316800"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7984020-B91C-4CFF-88ED-501B2109C66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F17C0AA7-9F88-4479-B7CF-C1BB31AB870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4594225 w 6096000"/>
              <a:gd name="connsiteY1" fmla="*/ 0 h 6858000"/>
              <a:gd name="connsiteX2" fmla="*/ 5848350 w 6096000"/>
              <a:gd name="connsiteY2" fmla="*/ 0 h 6858000"/>
              <a:gd name="connsiteX3" fmla="*/ 5862637 w 6096000"/>
              <a:gd name="connsiteY3" fmla="*/ 0 h 6858000"/>
              <a:gd name="connsiteX4" fmla="*/ 5862637 w 6096000"/>
              <a:gd name="connsiteY4" fmla="*/ 711244 h 6858000"/>
              <a:gd name="connsiteX5" fmla="*/ 6096000 w 6096000"/>
              <a:gd name="connsiteY5" fmla="*/ 711244 h 6858000"/>
              <a:gd name="connsiteX6" fmla="*/ 6096000 w 6096000"/>
              <a:gd name="connsiteY6" fmla="*/ 975600 h 6858000"/>
              <a:gd name="connsiteX7" fmla="*/ 6096000 w 6096000"/>
              <a:gd name="connsiteY7" fmla="*/ 1431131 h 6858000"/>
              <a:gd name="connsiteX8" fmla="*/ 6096000 w 6096000"/>
              <a:gd name="connsiteY8" fmla="*/ 6858000 h 6858000"/>
              <a:gd name="connsiteX9" fmla="*/ 5848350 w 6096000"/>
              <a:gd name="connsiteY9" fmla="*/ 6858000 h 6858000"/>
              <a:gd name="connsiteX10" fmla="*/ 0 w 6096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594225" y="0"/>
                </a:lnTo>
                <a:lnTo>
                  <a:pt x="5848350" y="0"/>
                </a:lnTo>
                <a:lnTo>
                  <a:pt x="5862637" y="0"/>
                </a:lnTo>
                <a:lnTo>
                  <a:pt x="5862637" y="711244"/>
                </a:lnTo>
                <a:lnTo>
                  <a:pt x="6096000" y="711244"/>
                </a:lnTo>
                <a:lnTo>
                  <a:pt x="6096000" y="975600"/>
                </a:lnTo>
                <a:lnTo>
                  <a:pt x="6096000" y="1431131"/>
                </a:lnTo>
                <a:lnTo>
                  <a:pt x="60960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tIns="1800000" anchor="t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C1E2EA9-BE63-4625-B099-2271F692D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2000" y="1281950"/>
            <a:ext cx="5004000" cy="106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7" name="Vertrouwelijkheidsniveau">
            <a:extLst>
              <a:ext uri="{FF2B5EF4-FFF2-40B4-BE49-F238E27FC236}">
                <a16:creationId xmlns:a16="http://schemas.microsoft.com/office/drawing/2014/main" id="{6C2A6650-CEC0-489B-BFC0-04E78F0196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</p:spTree>
    <p:extLst>
      <p:ext uri="{BB962C8B-B14F-4D97-AF65-F5344CB8AC3E}">
        <p14:creationId xmlns:p14="http://schemas.microsoft.com/office/powerpoint/2010/main" val="15369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te tekst gee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630000" y="1052514"/>
            <a:ext cx="10923588" cy="4024800"/>
          </a:xfrm>
        </p:spPr>
        <p:txBody>
          <a:bodyPr anchor="b" anchorCtr="0">
            <a:normAutofit/>
          </a:bodyPr>
          <a:lstStyle>
            <a:lvl1pPr algn="l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4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630000" y="5298141"/>
            <a:ext cx="10923588" cy="923272"/>
          </a:xfrm>
        </p:spPr>
        <p:txBody>
          <a:bodyPr lIns="0" tIns="0" r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een subtitel in te voegen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B8E684C-7D4C-426C-AC24-E42424576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2" name="Vertrouwelijkheidsniveau">
            <a:extLst>
              <a:ext uri="{FF2B5EF4-FFF2-40B4-BE49-F238E27FC236}">
                <a16:creationId xmlns:a16="http://schemas.microsoft.com/office/drawing/2014/main" id="{D32BCAE4-C367-4016-B734-236CBBFED4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</p:spTree>
    <p:extLst>
      <p:ext uri="{BB962C8B-B14F-4D97-AF65-F5344CB8AC3E}">
        <p14:creationId xmlns:p14="http://schemas.microsoft.com/office/powerpoint/2010/main" val="2391397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vlak verticaal 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Vrije vorm: vorm 8">
            <a:extLst>
              <a:ext uri="{FF2B5EF4-FFF2-40B4-BE49-F238E27FC236}">
                <a16:creationId xmlns:a16="http://schemas.microsoft.com/office/drawing/2014/main" id="{0FA47D1B-42CA-4E2B-B2E8-239884DF4BD3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5498305 w 6096000"/>
              <a:gd name="connsiteY1" fmla="*/ 0 h 6858000"/>
              <a:gd name="connsiteX2" fmla="*/ 5853600 w 6096000"/>
              <a:gd name="connsiteY2" fmla="*/ 0 h 6858000"/>
              <a:gd name="connsiteX3" fmla="*/ 5862636 w 6096000"/>
              <a:gd name="connsiteY3" fmla="*/ 0 h 6858000"/>
              <a:gd name="connsiteX4" fmla="*/ 5862636 w 6096000"/>
              <a:gd name="connsiteY4" fmla="*/ 712471 h 6858000"/>
              <a:gd name="connsiteX5" fmla="*/ 6096000 w 6096000"/>
              <a:gd name="connsiteY5" fmla="*/ 712471 h 6858000"/>
              <a:gd name="connsiteX6" fmla="*/ 6096000 w 6096000"/>
              <a:gd name="connsiteY6" fmla="*/ 961200 h 6858000"/>
              <a:gd name="connsiteX7" fmla="*/ 6096000 w 6096000"/>
              <a:gd name="connsiteY7" fmla="*/ 1891881 h 6858000"/>
              <a:gd name="connsiteX8" fmla="*/ 6096000 w 6096000"/>
              <a:gd name="connsiteY8" fmla="*/ 6858000 h 6858000"/>
              <a:gd name="connsiteX9" fmla="*/ 0 w 6096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498305" y="0"/>
                </a:lnTo>
                <a:lnTo>
                  <a:pt x="5853600" y="0"/>
                </a:lnTo>
                <a:lnTo>
                  <a:pt x="5862636" y="0"/>
                </a:lnTo>
                <a:lnTo>
                  <a:pt x="5862636" y="712471"/>
                </a:lnTo>
                <a:lnTo>
                  <a:pt x="6096000" y="712471"/>
                </a:lnTo>
                <a:lnTo>
                  <a:pt x="6096000" y="961200"/>
                </a:lnTo>
                <a:lnTo>
                  <a:pt x="6096000" y="189188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6552000" y="1052513"/>
            <a:ext cx="5004000" cy="5168900"/>
          </a:xfrm>
        </p:spPr>
        <p:txBody>
          <a:bodyPr anchor="ctr" anchorCtr="0"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508C5A-8D78-4219-976E-46DFA0C4F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3039154"/>
            <a:ext cx="5003800" cy="106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11F2E84-2AC4-4E76-AB35-4DF527522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6" name="Vertrouwelijkheidsniveau">
            <a:extLst>
              <a:ext uri="{FF2B5EF4-FFF2-40B4-BE49-F238E27FC236}">
                <a16:creationId xmlns:a16="http://schemas.microsoft.com/office/drawing/2014/main" id="{42A8670A-3771-498C-BCA7-1CEC86864E8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0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</p:spTree>
    <p:extLst>
      <p:ext uri="{BB962C8B-B14F-4D97-AF65-F5344CB8AC3E}">
        <p14:creationId xmlns:p14="http://schemas.microsoft.com/office/powerpoint/2010/main" val="2306362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erticaa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6" hasCustomPrompt="1"/>
          </p:nvPr>
        </p:nvSpPr>
        <p:spPr>
          <a:xfrm>
            <a:off x="6552000" y="2350800"/>
            <a:ext cx="5004000" cy="396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 om tekst in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0E24862E-A238-48C9-966B-53C0A9936E1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9C42D806-99A5-4854-9BB7-C93AB66EA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2000" y="1281950"/>
            <a:ext cx="5004000" cy="10692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een titel in te voegen</a:t>
            </a:r>
          </a:p>
        </p:txBody>
      </p:sp>
      <p:sp>
        <p:nvSpPr>
          <p:cNvPr id="7" name="Vertrouwelijkheidsniveau">
            <a:extLst>
              <a:ext uri="{FF2B5EF4-FFF2-40B4-BE49-F238E27FC236}">
                <a16:creationId xmlns:a16="http://schemas.microsoft.com/office/drawing/2014/main" id="{4BAFB278-E939-4041-A70B-47CB8943C72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3200" y="6528572"/>
            <a:ext cx="4262437" cy="183600"/>
          </a:xfrm>
        </p:spPr>
        <p:txBody>
          <a:bodyPr anchor="b" anchorCtr="0"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[vertrouwelijkheidsniveau]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F4CFC7BE-2502-4C51-AFEA-F92D9746773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4594225 w 6096000"/>
              <a:gd name="connsiteY1" fmla="*/ 0 h 6858000"/>
              <a:gd name="connsiteX2" fmla="*/ 5848350 w 6096000"/>
              <a:gd name="connsiteY2" fmla="*/ 0 h 6858000"/>
              <a:gd name="connsiteX3" fmla="*/ 5862637 w 6096000"/>
              <a:gd name="connsiteY3" fmla="*/ 0 h 6858000"/>
              <a:gd name="connsiteX4" fmla="*/ 5862637 w 6096000"/>
              <a:gd name="connsiteY4" fmla="*/ 711244 h 6858000"/>
              <a:gd name="connsiteX5" fmla="*/ 6096000 w 6096000"/>
              <a:gd name="connsiteY5" fmla="*/ 711244 h 6858000"/>
              <a:gd name="connsiteX6" fmla="*/ 6096000 w 6096000"/>
              <a:gd name="connsiteY6" fmla="*/ 975600 h 6858000"/>
              <a:gd name="connsiteX7" fmla="*/ 6096000 w 6096000"/>
              <a:gd name="connsiteY7" fmla="*/ 1431131 h 6858000"/>
              <a:gd name="connsiteX8" fmla="*/ 6096000 w 6096000"/>
              <a:gd name="connsiteY8" fmla="*/ 6858000 h 6858000"/>
              <a:gd name="connsiteX9" fmla="*/ 5848350 w 6096000"/>
              <a:gd name="connsiteY9" fmla="*/ 6858000 h 6858000"/>
              <a:gd name="connsiteX10" fmla="*/ 0 w 6096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594225" y="0"/>
                </a:lnTo>
                <a:lnTo>
                  <a:pt x="5848350" y="0"/>
                </a:lnTo>
                <a:lnTo>
                  <a:pt x="5862637" y="0"/>
                </a:lnTo>
                <a:lnTo>
                  <a:pt x="5862637" y="711244"/>
                </a:lnTo>
                <a:lnTo>
                  <a:pt x="6096000" y="711244"/>
                </a:lnTo>
                <a:lnTo>
                  <a:pt x="6096000" y="975600"/>
                </a:lnTo>
                <a:lnTo>
                  <a:pt x="6096000" y="1431131"/>
                </a:lnTo>
                <a:lnTo>
                  <a:pt x="6096000" y="6858000"/>
                </a:lnTo>
                <a:lnTo>
                  <a:pt x="584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tIns="1800000" anchor="t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Klik op het pictogram om een afbeelding in te voegen</a:t>
            </a:r>
          </a:p>
        </p:txBody>
      </p:sp>
    </p:spTree>
    <p:extLst>
      <p:ext uri="{BB962C8B-B14F-4D97-AF65-F5344CB8AC3E}">
        <p14:creationId xmlns:p14="http://schemas.microsoft.com/office/powerpoint/2010/main" val="17298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0000" y="1281950"/>
            <a:ext cx="10933200" cy="1069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000" y="2349499"/>
            <a:ext cx="10933200" cy="3963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C4A9ED-10BC-4655-9631-74B32DCB2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400" y="6528572"/>
            <a:ext cx="5112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113A800-9FFB-4505-9B39-BBE671EBBB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5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666" r:id="rId2"/>
    <p:sldLayoutId id="2147483725" r:id="rId3"/>
    <p:sldLayoutId id="2147483731" r:id="rId4"/>
    <p:sldLayoutId id="2147483652" r:id="rId5"/>
    <p:sldLayoutId id="2147483728" r:id="rId6"/>
    <p:sldLayoutId id="2147483689" r:id="rId7"/>
    <p:sldLayoutId id="2147483730" r:id="rId8"/>
    <p:sldLayoutId id="2147483729" r:id="rId9"/>
    <p:sldLayoutId id="2147483716" r:id="rId10"/>
    <p:sldLayoutId id="2147483667" r:id="rId11"/>
    <p:sldLayoutId id="214748372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Tx/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Tx/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Verdana" panose="020B0604030504040204" pitchFamily="34" charset="0"/>
        <a:buChar char="'"/>
        <a:defRPr sz="1200" b="1" i="0" kern="1200">
          <a:solidFill>
            <a:schemeClr val="accent1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Verdana" panose="020B0604030504040204" pitchFamily="34" charset="0"/>
        <a:buChar char="'"/>
        <a:defRPr sz="1200" i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0000" y="1281950"/>
            <a:ext cx="10933200" cy="1069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000" y="2349499"/>
            <a:ext cx="10933200" cy="3963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C4A9ED-10BC-4655-9631-74B32DCB2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400" y="6528572"/>
            <a:ext cx="5112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113A800-9FFB-4505-9B39-BBE671EBBBE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5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Tx/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Tx/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Verdana" panose="020B0604030504040204" pitchFamily="34" charset="0"/>
        <a:buChar char="'"/>
        <a:defRPr sz="1200" b="1" i="0" kern="1200">
          <a:solidFill>
            <a:schemeClr val="accent1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Verdana" panose="020B0604030504040204" pitchFamily="34" charset="0"/>
        <a:buChar char="'"/>
        <a:defRPr sz="1200" i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30000" y="1281950"/>
            <a:ext cx="10933200" cy="1069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30000" y="2349499"/>
            <a:ext cx="10933200" cy="3963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5"/>
            <a:r>
              <a:rPr lang="nl-NL" dirty="0"/>
              <a:t>Zesde niveau</a:t>
            </a:r>
          </a:p>
          <a:p>
            <a:pPr lvl="6"/>
            <a:r>
              <a:rPr lang="nl-NL" dirty="0"/>
              <a:t>Zevende niveau</a:t>
            </a:r>
          </a:p>
          <a:p>
            <a:pPr lvl="7"/>
            <a:r>
              <a:rPr lang="nl-NL" dirty="0"/>
              <a:t>Achtste niveau</a:t>
            </a:r>
          </a:p>
          <a:p>
            <a:pPr lvl="8"/>
            <a:r>
              <a:rPr lang="nl-NL" dirty="0"/>
              <a:t>Negende niveau</a:t>
            </a:r>
          </a:p>
          <a:p>
            <a:pPr lvl="8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C4A9ED-10BC-4655-9631-74B32DCB2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400" y="6528572"/>
            <a:ext cx="511200" cy="183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C93B359-CF0D-4389-949E-16A33FCBB3EC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113A800-9FFB-4505-9B39-BBE671EBBBE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90000"/>
        </a:lnSpc>
        <a:spcBef>
          <a:spcPts val="1200"/>
        </a:spcBef>
        <a:buClrTx/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16800" algn="l" defTabSz="914400" rtl="0" eaLnBrk="1" latinLnBrk="0" hangingPunct="1">
        <a:lnSpc>
          <a:spcPct val="90000"/>
        </a:lnSpc>
        <a:spcBef>
          <a:spcPts val="1000"/>
        </a:spcBef>
        <a:buClrTx/>
        <a:buFont typeface="Verdana" panose="020B060403050404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46800" indent="-316800" algn="l" defTabSz="914400" rtl="0" eaLnBrk="1" latinLnBrk="0" hangingPunct="1">
        <a:lnSpc>
          <a:spcPct val="90000"/>
        </a:lnSpc>
        <a:spcBef>
          <a:spcPts val="8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000" indent="-316800" algn="l" defTabSz="914400" rtl="0" eaLnBrk="1" latinLnBrk="0" hangingPunct="1">
        <a:lnSpc>
          <a:spcPct val="9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768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Verdana" panose="020B060403050404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890000" indent="-31680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6pPr>
      <a:lvl7pPr marL="72000" indent="-7200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Verdana" panose="020B0604030504040204" pitchFamily="34" charset="0"/>
        <a:buChar char="'"/>
        <a:defRPr sz="1200" b="1" i="0" kern="1200">
          <a:solidFill>
            <a:schemeClr val="accent1"/>
          </a:solidFill>
          <a:latin typeface="+mn-lt"/>
          <a:ea typeface="+mn-ea"/>
          <a:cs typeface="+mn-cs"/>
        </a:defRPr>
      </a:lvl7pPr>
      <a:lvl8pPr marL="72000" indent="-7200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Verdana" panose="020B0604030504040204" pitchFamily="34" charset="0"/>
        <a:buChar char="'"/>
        <a:defRPr sz="1200" i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216000" indent="-14400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Font typeface="Verdana" panose="020B0604030504040204" pitchFamily="34" charset="0"/>
        <a:buChar char="–"/>
        <a:defRPr sz="1200" i="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corporate.intranet.rws.nl/Ondersteuning/Kantoorautomatisering_en_Telefonie/Vertrouwelijkheidsniveau_toepassen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info.datacove.eu/WaterinfoSTA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gc-demo.k8s.ilt-dmz.iosb.fraunhofer.de/v1.1/" TargetMode="External"/><Relationship Id="rId2" Type="http://schemas.openxmlformats.org/officeDocument/2006/relationships/hyperlink" Target="http://info.datacove.eu/WaterinfoSTA.html" TargetMode="Externa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datacoveeu.github.io/API4INSPIR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inspire.ec.europa.eu/id/document/tg/download-wcs/1.0" TargetMode="Externa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ma.datacove.eu/ElevationGridCoverageMetadata.xsd" TargetMode="External"/><Relationship Id="rId2" Type="http://schemas.openxmlformats.org/officeDocument/2006/relationships/hyperlink" Target="https://inspire.ec.europa.eu/good-practice/ogc-compliant-inspire-coverage-data-and-service-implementation" TargetMode="Externa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://test.datacove.eu/LandCoverRasterMDExt.xsd" TargetMode="External"/><Relationship Id="rId4" Type="http://schemas.openxmlformats.org/officeDocument/2006/relationships/hyperlink" Target="https://schema.datacove.eu/OrthoimageryMetadata.xs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psg.io/4258" TargetMode="Externa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rasdaman.org/05_geo-services-guide.html#data-import" TargetMode="External"/><Relationship Id="rId2" Type="http://schemas.openxmlformats.org/officeDocument/2006/relationships/hyperlink" Target="https://doc.rasdaman.org/02_inst-guide.html" TargetMode="Externa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rasdaman/admin/UpdateCoverageMetadata" TargetMode="External"/><Relationship Id="rId2" Type="http://schemas.openxmlformats.org/officeDocument/2006/relationships/hyperlink" Target="mailto:file=@/home/rasdaman/Downloads/test_metadata.xml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overage-demo.wetransform.eu/rasdaman/ows#/services" TargetMode="Externa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andbox.datacove.eu:8080/rasdaman/ows?&amp;SERVICE=WCS&amp;VERSION=2.0.1&amp;REQUEST=GetCoverage&amp;COVERAGEID=INSPIRE_BE_Limburg&amp;SUBSET=Y(3117600,3124600)&amp;SUBSET=X(4024000,4031000)&amp;FORMAT=image/tiff" TargetMode="External"/><Relationship Id="rId2" Type="http://schemas.openxmlformats.org/officeDocument/2006/relationships/hyperlink" Target="https://coverage-demo.wetransform.eu/rasdaman/ows?&amp;SERVICE=WCS&amp;VERSION=2.0.1&amp;REQUEST=GetCoverage&amp;COVERAGEID=INSPIRE_WNZ_5_NAP&amp;SUBSET=Y(3117600,3124600)&amp;SUBSET=X(4024000,4031000)&amp;FORMAT=image/tiff" TargetMode="Externa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INSPIRE-MIF/helpdesk" TargetMode="External"/><Relationship Id="rId5" Type="http://schemas.openxmlformats.org/officeDocument/2006/relationships/hyperlink" Target="https://github.com/codefornl/INSPIRE-coverages" TargetMode="External"/><Relationship Id="rId4" Type="http://schemas.openxmlformats.org/officeDocument/2006/relationships/image" Target="../media/image44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andbox.datacove.eu:8080/rasdaman/ows" TargetMode="External"/><Relationship Id="rId2" Type="http://schemas.openxmlformats.org/officeDocument/2006/relationships/hyperlink" Target="https://coverage-demo.wetransform.eu/rasdaman/ows#/services" TargetMode="Externa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inspire.ec.europa.eu/good-practice/ogc-sensorthings-api-inspire-download-service" TargetMode="External"/><Relationship Id="rId4" Type="http://schemas.openxmlformats.org/officeDocument/2006/relationships/hyperlink" Target="https://ogc-demo.k8s.ilt-dmz.iosb.fraunhofer.de/v1.1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transform.to/" TargetMode="External"/><Relationship Id="rId2" Type="http://schemas.openxmlformats.org/officeDocument/2006/relationships/hyperlink" Target="http://www.datacove.eu/contact/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sweco.nl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fornl/INSPIRE-coverage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25"/>
          </p:nvPr>
        </p:nvSpPr>
        <p:spPr>
          <a:xfrm>
            <a:off x="6552000" y="6171364"/>
            <a:ext cx="5004000" cy="345651"/>
          </a:xfrm>
        </p:spPr>
        <p:txBody>
          <a:bodyPr/>
          <a:lstStyle/>
          <a:p>
            <a:r>
              <a:rPr lang="nl-NL" dirty="0"/>
              <a:t>November 2021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1</a:t>
            </a:fld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266007" y="5137265"/>
            <a:ext cx="4020243" cy="96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Let op: Pas zelf het vertrouwelijkheidsniveau aan. Zie voor uitleg </a:t>
            </a:r>
            <a:r>
              <a:rPr lang="nl-NL" sz="1400" u="sng" dirty="0">
                <a:hlinkClick r:id="rId2"/>
              </a:rPr>
              <a:t>deze intranetpagina</a:t>
            </a:r>
            <a:endParaRPr lang="nl-NL" sz="1400" dirty="0"/>
          </a:p>
          <a:p>
            <a:endParaRPr lang="nl-NL" sz="1400" dirty="0"/>
          </a:p>
        </p:txBody>
      </p:sp>
      <p:pic>
        <p:nvPicPr>
          <p:cNvPr id="9" name="Tijdelijke aanduiding voor afbeelding 5">
            <a:extLst>
              <a:ext uri="{FF2B5EF4-FFF2-40B4-BE49-F238E27FC236}">
                <a16:creationId xmlns:a16="http://schemas.microsoft.com/office/drawing/2014/main" id="{1E68FA7F-6D52-2545-BBF3-57F8F9B163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9175" cy="6858000"/>
          </a:xfrm>
          <a:custGeom>
            <a:avLst/>
            <a:gdLst>
              <a:gd name="connsiteX0" fmla="*/ 0 w 6099175"/>
              <a:gd name="connsiteY0" fmla="*/ 0 h 6858000"/>
              <a:gd name="connsiteX1" fmla="*/ 5782375 w 6099175"/>
              <a:gd name="connsiteY1" fmla="*/ 0 h 6858000"/>
              <a:gd name="connsiteX2" fmla="*/ 5782375 w 6099175"/>
              <a:gd name="connsiteY2" fmla="*/ 1278000 h 6858000"/>
              <a:gd name="connsiteX3" fmla="*/ 6099175 w 6099175"/>
              <a:gd name="connsiteY3" fmla="*/ 1278000 h 6858000"/>
              <a:gd name="connsiteX4" fmla="*/ 6099175 w 6099175"/>
              <a:gd name="connsiteY4" fmla="*/ 6858000 h 6858000"/>
              <a:gd name="connsiteX5" fmla="*/ 0 w 60991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9175" h="6858000">
                <a:moveTo>
                  <a:pt x="0" y="0"/>
                </a:moveTo>
                <a:lnTo>
                  <a:pt x="5782375" y="0"/>
                </a:lnTo>
                <a:lnTo>
                  <a:pt x="5782375" y="1278000"/>
                </a:lnTo>
                <a:lnTo>
                  <a:pt x="6099175" y="1278000"/>
                </a:lnTo>
                <a:lnTo>
                  <a:pt x="60991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6552000" y="2120417"/>
            <a:ext cx="5004000" cy="2019322"/>
          </a:xfrm>
        </p:spPr>
        <p:txBody>
          <a:bodyPr>
            <a:normAutofit/>
          </a:bodyPr>
          <a:lstStyle/>
          <a:p>
            <a:r>
              <a:rPr lang="nl-NL" sz="1400" dirty="0" err="1"/>
              <a:t>Proof</a:t>
            </a:r>
            <a:r>
              <a:rPr lang="nl-NL" sz="1400" dirty="0"/>
              <a:t> of Concept</a:t>
            </a:r>
            <a:br>
              <a:rPr lang="nl-NL" dirty="0"/>
            </a:br>
            <a:r>
              <a:rPr lang="nl-NL" dirty="0"/>
              <a:t>INSPIRE</a:t>
            </a:r>
            <a:br>
              <a:rPr lang="nl-NL" dirty="0"/>
            </a:br>
            <a:r>
              <a:rPr lang="nl-NL" dirty="0"/>
              <a:t> </a:t>
            </a:r>
            <a:r>
              <a:rPr lang="nl-NL" sz="2400" dirty="0" err="1"/>
              <a:t>Good</a:t>
            </a:r>
            <a:r>
              <a:rPr lang="nl-NL" sz="2400" dirty="0"/>
              <a:t> </a:t>
            </a:r>
            <a:r>
              <a:rPr lang="nl-NL" sz="2400" dirty="0" err="1"/>
              <a:t>Practice</a:t>
            </a:r>
            <a:br>
              <a:rPr lang="nl-NL" dirty="0"/>
            </a:br>
            <a:r>
              <a:rPr lang="nl-NL" dirty="0"/>
              <a:t>  </a:t>
            </a:r>
            <a:r>
              <a:rPr lang="nl-NL" dirty="0" err="1"/>
              <a:t>Coverages</a:t>
            </a:r>
            <a:endParaRPr lang="nl-NL" dirty="0"/>
          </a:p>
        </p:txBody>
      </p:sp>
      <p:sp>
        <p:nvSpPr>
          <p:cNvPr id="2" name="AutoShape 2" descr="Bi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45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C97C12-61BF-4C07-8728-0CD2E298B2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2AB50-91D7-48BA-A9CE-46B5E11067E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10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27E40-8FC1-45A1-A63C-F1928D1E43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6E2FCC-0326-4427-9B70-33B007CA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92888-F240-42F3-93DD-E66D0424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91" y="788131"/>
            <a:ext cx="10473619" cy="5493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6E3FB-43F1-49C2-8648-06A1728E60B4}"/>
              </a:ext>
            </a:extLst>
          </p:cNvPr>
          <p:cNvSpPr txBox="1"/>
          <p:nvPr/>
        </p:nvSpPr>
        <p:spPr>
          <a:xfrm>
            <a:off x="181184" y="205087"/>
            <a:ext cx="571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4"/>
              </a:rPr>
              <a:t>http://info.datacove.eu/WaterinfoSTA.html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237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22E84-70C6-4B96-A16C-630042B74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Viewer: </a:t>
            </a:r>
            <a:r>
              <a:rPr lang="en-US" dirty="0">
                <a:hlinkClick r:id="rId2"/>
              </a:rPr>
              <a:t>http://info.datacove.eu/WaterinfoSTA.html</a:t>
            </a:r>
            <a:endParaRPr lang="en-US" dirty="0"/>
          </a:p>
          <a:p>
            <a:r>
              <a:rPr lang="en-US" dirty="0"/>
              <a:t>API Endpoint: </a:t>
            </a:r>
            <a:r>
              <a:rPr lang="en-US" dirty="0">
                <a:hlinkClick r:id="rId3"/>
              </a:rPr>
              <a:t>https://ogc-demo.k8s.ilt-dmz.iosb.fraunhofer.de/v1.1/</a:t>
            </a:r>
            <a:r>
              <a:rPr lang="en-US" dirty="0"/>
              <a:t> </a:t>
            </a:r>
          </a:p>
          <a:p>
            <a:r>
              <a:rPr lang="en-US" dirty="0"/>
              <a:t>More info at: </a:t>
            </a:r>
            <a:r>
              <a:rPr lang="en-US" dirty="0">
                <a:hlinkClick r:id="rId4"/>
              </a:rPr>
              <a:t>https://datacoveeu.github.io/API4INSPIRE/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37ECB-F4FD-4711-8F26-00BA61DC4A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11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A15F2-7800-4CDC-AC2A-91D3DAF89E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2ADFEC-F5F9-4995-A95E-6BE45058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SensorThings API</a:t>
            </a:r>
          </a:p>
        </p:txBody>
      </p:sp>
    </p:spTree>
    <p:extLst>
      <p:ext uri="{BB962C8B-B14F-4D97-AF65-F5344CB8AC3E}">
        <p14:creationId xmlns:p14="http://schemas.microsoft.com/office/powerpoint/2010/main" val="34345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8D2D00-F39B-42DD-A775-E0C333F6FE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  <a:p>
            <a:r>
              <a:rPr lang="en-US" dirty="0"/>
              <a:t>Grids</a:t>
            </a:r>
          </a:p>
          <a:p>
            <a:r>
              <a:rPr lang="en-US" dirty="0"/>
              <a:t>Services</a:t>
            </a:r>
          </a:p>
          <a:p>
            <a:r>
              <a:rPr lang="en-US" dirty="0"/>
              <a:t>Issues</a:t>
            </a:r>
          </a:p>
          <a:p>
            <a:r>
              <a:rPr lang="en-US" dirty="0"/>
              <a:t>Good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22EB4-DB9C-4A5F-BDFC-EF8E4FECE39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12</a:t>
            </a:fld>
            <a:endParaRPr lang="nl-NL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609CF53-4F8B-4212-9347-9C3B6270CC37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t="5937" b="5937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78D28D-E1D5-43EF-A3CC-2048827B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Coverages in INSPIRE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9B1FA7-290F-4893-80FA-14DE192A0A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0987C3-4AC8-4AC7-B486-88652FFD90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/>
              <a:t>INSPIRE Themes with Coverage Models:</a:t>
            </a:r>
          </a:p>
          <a:p>
            <a:pPr marL="0" indent="0" algn="ctr">
              <a:buNone/>
            </a:pPr>
            <a:r>
              <a:rPr lang="en-US" dirty="0"/>
              <a:t>Elevation (EL)</a:t>
            </a:r>
          </a:p>
          <a:p>
            <a:pPr marL="0" indent="0" algn="ctr">
              <a:buNone/>
            </a:pPr>
            <a:r>
              <a:rPr lang="en-US" dirty="0"/>
              <a:t>Geology (GE)</a:t>
            </a:r>
          </a:p>
          <a:p>
            <a:pPr marL="0" indent="0" algn="ctr">
              <a:buNone/>
            </a:pPr>
            <a:r>
              <a:rPr lang="en-US" dirty="0"/>
              <a:t>Land cover (LC)</a:t>
            </a:r>
          </a:p>
          <a:p>
            <a:pPr marL="0" indent="0" algn="ctr">
              <a:buNone/>
            </a:pPr>
            <a:r>
              <a:rPr lang="en-US" dirty="0"/>
              <a:t>Land use (LU)</a:t>
            </a:r>
          </a:p>
          <a:p>
            <a:pPr marL="0" indent="0" algn="ctr">
              <a:buNone/>
            </a:pPr>
            <a:r>
              <a:rPr lang="en-US" dirty="0"/>
              <a:t>Natural risk zones (NZ)</a:t>
            </a:r>
          </a:p>
          <a:p>
            <a:pPr marL="0" indent="0" algn="ctr">
              <a:buNone/>
            </a:pPr>
            <a:r>
              <a:rPr lang="en-US" dirty="0" err="1"/>
              <a:t>Orthoimagery</a:t>
            </a:r>
            <a:r>
              <a:rPr lang="en-US" dirty="0"/>
              <a:t> (OI)</a:t>
            </a:r>
          </a:p>
          <a:p>
            <a:pPr marL="0" indent="0" algn="ctr">
              <a:buNone/>
            </a:pPr>
            <a:r>
              <a:rPr lang="en-US" dirty="0"/>
              <a:t>Soil (SO)</a:t>
            </a:r>
          </a:p>
          <a:p>
            <a:pPr marL="0" indent="0" algn="ctr">
              <a:buNone/>
            </a:pPr>
            <a:r>
              <a:rPr lang="en-US" dirty="0"/>
              <a:t>Energy resources (ER)</a:t>
            </a:r>
          </a:p>
          <a:p>
            <a:pPr marL="0" indent="0" algn="ctr">
              <a:buNone/>
            </a:pPr>
            <a:r>
              <a:rPr lang="en-US" i="1" dirty="0"/>
              <a:t>Species distribution (SD) – App. schema deprecated</a:t>
            </a:r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1668C-5C04-41A1-9062-4390D1A8D6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13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FFD8E-D77C-4A53-9FB1-B58D9E8BBB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9DACC4-0F99-4D61-BAAA-37F9D85B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Coverages in INSPIRE</a:t>
            </a:r>
            <a:endParaRPr lang="en-US" dirty="0"/>
          </a:p>
        </p:txBody>
      </p:sp>
      <p:pic>
        <p:nvPicPr>
          <p:cNvPr id="6" name="Picture 2" descr="C:\Users\AL_J.Escriu\Desktop\ARTICLE_PBAUMANN\ARTICLE_PBAUMANN\IMAGES\THEME_ICONS\Annex2_EL.png">
            <a:extLst>
              <a:ext uri="{FF2B5EF4-FFF2-40B4-BE49-F238E27FC236}">
                <a16:creationId xmlns:a16="http://schemas.microsoft.com/office/drawing/2014/main" id="{85A3F9E2-0626-4152-A37F-6B6250354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168" y="2626732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L_J.Escriu\Desktop\ARTICLE_PBAUMANN\ARTICLE_PBAUMANN\IMAGES\THEME_ICONS\Annex2_GE.png">
            <a:extLst>
              <a:ext uri="{FF2B5EF4-FFF2-40B4-BE49-F238E27FC236}">
                <a16:creationId xmlns:a16="http://schemas.microsoft.com/office/drawing/2014/main" id="{41A7FB23-F18A-45C7-B5BA-B4DE560A8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80" y="2812168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L_J.Escriu\Desktop\ARTICLE_PBAUMANN\ARTICLE_PBAUMANN\IMAGES\THEME_ICONS\Annex2_LC.png">
            <a:extLst>
              <a:ext uri="{FF2B5EF4-FFF2-40B4-BE49-F238E27FC236}">
                <a16:creationId xmlns:a16="http://schemas.microsoft.com/office/drawing/2014/main" id="{1E4797C7-47B2-4491-BB42-D44DC5E35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18" y="3353767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L_J.Escriu\Desktop\ARTICLE_PBAUMANN\ARTICLE_PBAUMANN\IMAGES\THEME_ICONS\Annex2_OI.png">
            <a:extLst>
              <a:ext uri="{FF2B5EF4-FFF2-40B4-BE49-F238E27FC236}">
                <a16:creationId xmlns:a16="http://schemas.microsoft.com/office/drawing/2014/main" id="{05A3120C-CFF6-4FAE-B613-4C09ADA93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84" y="419410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AL_J.Escriu\Desktop\ARTICLE_PBAUMANN\ARTICLE_PBAUMANN\IMAGES\THEME_ICONS\Annex3_ER.png">
            <a:extLst>
              <a:ext uri="{FF2B5EF4-FFF2-40B4-BE49-F238E27FC236}">
                <a16:creationId xmlns:a16="http://schemas.microsoft.com/office/drawing/2014/main" id="{43B10B4C-B036-4AE8-8DCC-37BB75B4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086" y="488507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C:\Users\AL_J.Escriu\Desktop\ARTICLE_PBAUMANN\ARTICLE_PBAUMANN\IMAGES\THEME_ICONS\Annex3_LU.png">
            <a:extLst>
              <a:ext uri="{FF2B5EF4-FFF2-40B4-BE49-F238E27FC236}">
                <a16:creationId xmlns:a16="http://schemas.microsoft.com/office/drawing/2014/main" id="{FA835914-44E2-4CE6-A4BB-96A0359B3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82" y="3503139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AL_J.Escriu\Desktop\ARTICLE_PBAUMANN\ARTICLE_PBAUMANN\IMAGES\THEME_ICONS\Annex3_NZ.png">
            <a:extLst>
              <a:ext uri="{FF2B5EF4-FFF2-40B4-BE49-F238E27FC236}">
                <a16:creationId xmlns:a16="http://schemas.microsoft.com/office/drawing/2014/main" id="{2A68F592-1D16-4D20-9386-86281316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267" y="4080802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:\Users\AL_J.Escriu\Desktop\ARTICLE_PBAUMANN\ARTICLE_PBAUMANN\IMAGES\THEME_ICONS\Annex3_SD.png">
            <a:extLst>
              <a:ext uri="{FF2B5EF4-FFF2-40B4-BE49-F238E27FC236}">
                <a16:creationId xmlns:a16="http://schemas.microsoft.com/office/drawing/2014/main" id="{83824FA0-596E-48E5-B67F-885B4B1F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488" y="5576050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:\Users\AL_J.Escriu\Desktop\ARTICLE_PBAUMANN\ARTICLE_PBAUMANN\IMAGES\THEME_ICONS\Annex3_SO.png">
            <a:extLst>
              <a:ext uri="{FF2B5EF4-FFF2-40B4-BE49-F238E27FC236}">
                <a16:creationId xmlns:a16="http://schemas.microsoft.com/office/drawing/2014/main" id="{FAE319A2-91DF-4C0B-859B-DD164A14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16" y="4807838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1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92C5E-CCF4-47DD-81B2-D7B7F4882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000" y="2055137"/>
            <a:ext cx="10922400" cy="4473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Don’t forget Annex I </a:t>
            </a:r>
            <a:r>
              <a:rPr lang="en-US" sz="2000" b="1" dirty="0"/>
              <a:t>Geographical Grid Systems</a:t>
            </a:r>
            <a:r>
              <a:rPr lang="en-US" sz="2000" dirty="0"/>
              <a:t>, specifies: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strike="sngStrike" dirty="0"/>
              <a:t>Equal Area Grid</a:t>
            </a:r>
            <a:r>
              <a:rPr lang="en-US" sz="2000" strike="sngStrike" dirty="0"/>
              <a:t>: ETRS89 Lambert Azimuthal Equal Area (</a:t>
            </a:r>
            <a:r>
              <a:rPr lang="en-US" sz="2000" b="1" strike="sngStrike" dirty="0"/>
              <a:t>ETRS89-LAEA</a:t>
            </a:r>
            <a:r>
              <a:rPr lang="en-US" sz="2000" strike="sngStrike" dirty="0"/>
              <a:t>) hierarchical, with resolutions of 1m, 10m, 100m, 1000m, 10000m and 100000m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Zoned Geographic Grid: </a:t>
            </a:r>
            <a:r>
              <a:rPr lang="en-US" sz="2000" dirty="0"/>
              <a:t>based on ETRS89-GRS80 geodetic CRS. Factors defined for 5 latitudinal zones to mitigate the meridian convergence. </a:t>
            </a:r>
          </a:p>
          <a:p>
            <a:pPr marL="0" indent="0">
              <a:buNone/>
            </a:pPr>
            <a:r>
              <a:rPr lang="en-US" sz="2000" b="1" dirty="0"/>
              <a:t>Elevation</a:t>
            </a:r>
            <a:r>
              <a:rPr lang="en-US" sz="2000" dirty="0"/>
              <a:t> Data Specification requires </a:t>
            </a:r>
            <a:r>
              <a:rPr lang="en-US" sz="2000" b="1" dirty="0"/>
              <a:t>Zoned Geographic Grid</a:t>
            </a:r>
            <a:r>
              <a:rPr lang="en-US" sz="2000" dirty="0"/>
              <a:t>, whereby following CRS may be used:</a:t>
            </a:r>
          </a:p>
          <a:p>
            <a:r>
              <a:rPr lang="en-US" sz="1800" dirty="0"/>
              <a:t>two-dimensional geodetic coordinates (latitude and longitude) based on a datum specified in Section 1.2 of Annex II and using the parameters of the GRS80 ellipsoid </a:t>
            </a:r>
            <a:br>
              <a:rPr lang="en-US" sz="1800" dirty="0"/>
            </a:br>
            <a:r>
              <a:rPr lang="en-US" sz="1800" dirty="0"/>
              <a:t>(e.g., </a:t>
            </a:r>
            <a:r>
              <a:rPr lang="en-US" sz="1800" b="1" dirty="0"/>
              <a:t>EPSG::4258</a:t>
            </a:r>
            <a:r>
              <a:rPr lang="en-US" sz="1800" dirty="0"/>
              <a:t>);</a:t>
            </a:r>
          </a:p>
          <a:p>
            <a:r>
              <a:rPr lang="en-US" sz="1800" dirty="0"/>
              <a:t>plane coordinates using the ETRS89 Lambert Conformal Conic coordinate reference system;</a:t>
            </a:r>
          </a:p>
          <a:p>
            <a:r>
              <a:rPr lang="en-US" sz="1800" dirty="0"/>
              <a:t>plane coordinates using the ETRS89 Transverse Mercator coordinate reference system.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4C1AD-3891-4E5D-B9CC-0EED7237D3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14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0A3D6-9816-426A-9784-B1279C5FFD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DD04DA-7DA2-4539-B024-636196B7C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Coverages in INSPIRE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4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C4B431-907A-4D05-9D68-EBF82A26D6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Providing Coverages with INSPIRE Download Service:</a:t>
            </a:r>
          </a:p>
          <a:p>
            <a:r>
              <a:rPr lang="en-US" dirty="0"/>
              <a:t>Too “Heavy” for WFS (100s MB)</a:t>
            </a:r>
          </a:p>
          <a:p>
            <a:r>
              <a:rPr lang="en-US" dirty="0"/>
              <a:t>Web Coverage Service (WCS) allows for </a:t>
            </a:r>
            <a:r>
              <a:rPr lang="en-US" dirty="0" err="1"/>
              <a:t>subsetting</a:t>
            </a:r>
            <a:endParaRPr lang="en-US" dirty="0"/>
          </a:p>
          <a:p>
            <a:r>
              <a:rPr lang="en-US" dirty="0"/>
              <a:t>Web Coverage Processing Service (WCPS) adds server side processing</a:t>
            </a:r>
          </a:p>
          <a:p>
            <a:r>
              <a:rPr lang="en-US" dirty="0"/>
              <a:t>Guidance (2016):</a:t>
            </a:r>
          </a:p>
          <a:p>
            <a:pPr lvl="1"/>
            <a:r>
              <a:rPr lang="en-US" dirty="0">
                <a:hlinkClick r:id="rId2"/>
              </a:rPr>
              <a:t>Technical Guidance for the implementation of INSPIRE Download Services using Web Coverage Services (WCS)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37D86-403A-48D4-9788-1600C5B3E5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15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71D8B-6960-4581-B55D-3EFE143C29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875DA9-C932-4252-93B0-97174C04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Coverages in INSPIRE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5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5EDF6A-1AF5-463A-934B-6A7769E978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Issues:</a:t>
            </a:r>
          </a:p>
          <a:p>
            <a:r>
              <a:rPr lang="en-US" dirty="0"/>
              <a:t>INSPIRE Download Service requires additional information in the service capabilities response</a:t>
            </a:r>
            <a:endParaRPr lang="en-US" dirty="0">
              <a:sym typeface="Wingdings" panose="05000000000000000000" pitchFamily="2" charset="2"/>
            </a:endParaRPr>
          </a:p>
          <a:p>
            <a:pPr marL="313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GeoSolutions</a:t>
            </a:r>
            <a:r>
              <a:rPr lang="en-US" dirty="0">
                <a:sym typeface="Wingdings" panose="05000000000000000000" pitchFamily="2" charset="2"/>
              </a:rPr>
              <a:t> (GeoServer) and Rasdaman are implementing the required extensions based on WCS Guidance</a:t>
            </a:r>
            <a:endParaRPr lang="en-US" dirty="0"/>
          </a:p>
          <a:p>
            <a:r>
              <a:rPr lang="en-US" dirty="0"/>
              <a:t>INSPIRE Coverage based data models not suited to provision via WCS</a:t>
            </a:r>
          </a:p>
          <a:p>
            <a:pPr marL="313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INSPIRE Good Practice on Coverage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B0A025-883A-4A15-AA62-90AD5B0DB5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16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AD51E-3639-458F-9240-EA249CEB7F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459D04-4B0D-465F-8421-7B2F5105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Coverages in INSPIRE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8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A209C4-0DB4-4077-BBE2-D4B7847328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4015" y="1918149"/>
            <a:ext cx="10922400" cy="396406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GetCapabilities</a:t>
            </a:r>
            <a:r>
              <a:rPr lang="en-US" dirty="0"/>
              <a:t> Response from WCS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54E84-54C7-4BB0-86A7-723CE800E8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17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3A66C-2BB8-48DA-87AD-238142D27F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68070D-75DB-4C4F-8D07-325AD46E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281950"/>
            <a:ext cx="10933200" cy="736973"/>
          </a:xfrm>
        </p:spPr>
        <p:txBody>
          <a:bodyPr/>
          <a:lstStyle/>
          <a:p>
            <a:r>
              <a:rPr lang="nl-NL" dirty="0"/>
              <a:t>Coverages in INSPIRE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5E9CC-B10F-44A1-81FD-68E8EC3A8A56}"/>
              </a:ext>
            </a:extLst>
          </p:cNvPr>
          <p:cNvSpPr txBox="1"/>
          <p:nvPr/>
        </p:nvSpPr>
        <p:spPr>
          <a:xfrm>
            <a:off x="2614061" y="2372522"/>
            <a:ext cx="942636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ows:ExtendedCapabilities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inspire_dls:ExtendedCapabilities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inspire_common:MetadataUrl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xsi:type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="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inspire_common:resourceLocatorType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"&gt;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inspire_common:URL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    </a:t>
            </a:r>
            <a:r>
              <a:rPr lang="en-US" sz="1200" b="1" dirty="0"/>
              <a:t>https://inspire…</a:t>
            </a:r>
            <a:r>
              <a:rPr lang="en-US" sz="1200" b="1" dirty="0" err="1"/>
              <a:t>nl</a:t>
            </a:r>
            <a:r>
              <a:rPr lang="en-US" sz="1200" b="1" dirty="0"/>
              <a:t>/fbd0d3da-e025-4728-8fd5-22ad5f530511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inspire_common:URL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inspire_common:MediaType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&gt;application/xml&lt;/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inspire_common:MediaType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inspire_common:MetadataUrl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inspire_common:SupportedLanguages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inspire_common:DefaultLanguage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inspire_common:Language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1200" b="1" dirty="0" err="1"/>
              <a:t>eng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inspire_common:Language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inspire_common:DefaultLanguage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inspire_common:SupportedLanguages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inspire_common:ResponseLanguage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inspire_common:Language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1200" b="1" dirty="0" err="1"/>
              <a:t>eng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inspire_common:Language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inspire_common:ResponseLanguage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inspire_dls:SpatialDataSetIdentifier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metadataURL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="</a:t>
            </a:r>
            <a:r>
              <a:rPr lang="en-US" sz="1200" b="1" dirty="0"/>
              <a:t>https://inspire...</a:t>
            </a:r>
            <a:r>
              <a:rPr lang="en-US" sz="1200" b="1" dirty="0" err="1"/>
              <a:t>nl</a:t>
            </a:r>
            <a:r>
              <a:rPr lang="en-US" sz="1200" b="1" dirty="0"/>
              <a:t>/f670705f-f4e9-11e6-81e4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"&gt;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inspire_common:Code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1200" b="1" dirty="0"/>
              <a:t>INSPIRE_WNZ_5_NAP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inspire_common:Code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    &lt;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inspire_common:Namespace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1200" b="1" dirty="0"/>
              <a:t>https://inspire…</a:t>
            </a:r>
            <a:r>
              <a:rPr lang="en-US" sz="1200" b="1" dirty="0" err="1"/>
              <a:t>nl</a:t>
            </a:r>
            <a:r>
              <a:rPr lang="en-US" sz="1200" b="1" dirty="0"/>
              <a:t>/rasdaman/ows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&lt;/inspire_common:Namespace&gt;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inspire_dls:SpatialDataSetIdentifier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    ...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  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inspire_dls:ExtendedCapabilities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ows:ExtendedCapabilities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55C28-98CF-4813-9FA6-71ACA0B5FBFC}"/>
              </a:ext>
            </a:extLst>
          </p:cNvPr>
          <p:cNvSpPr txBox="1"/>
          <p:nvPr/>
        </p:nvSpPr>
        <p:spPr>
          <a:xfrm>
            <a:off x="2614061" y="2372522"/>
            <a:ext cx="942636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ows:ExtendedCapabilities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inspire_dls:ExtendedCapabilities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inspire_common:MetadataUrl</a:t>
            </a:r>
            <a:r>
              <a:rPr lang="en-US" sz="1200" dirty="0"/>
              <a:t> </a:t>
            </a:r>
            <a:r>
              <a:rPr lang="en-US" sz="1200" dirty="0" err="1"/>
              <a:t>xsi:type</a:t>
            </a:r>
            <a:r>
              <a:rPr lang="en-US" sz="1200" dirty="0"/>
              <a:t>="</a:t>
            </a:r>
            <a:r>
              <a:rPr lang="en-US" sz="1200" dirty="0" err="1"/>
              <a:t>inspire_common:resourceLocatorType</a:t>
            </a:r>
            <a:r>
              <a:rPr lang="en-US" sz="1200" dirty="0"/>
              <a:t>"&gt;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inspire_common:URL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</a:t>
            </a:r>
            <a:r>
              <a:rPr lang="en-US" sz="1200" b="1" dirty="0"/>
              <a:t>https://inspire…</a:t>
            </a:r>
            <a:r>
              <a:rPr lang="en-US" sz="1200" b="1" dirty="0" err="1"/>
              <a:t>nl</a:t>
            </a:r>
            <a:r>
              <a:rPr lang="en-US" sz="1200" b="1" dirty="0"/>
              <a:t>/fbd0d3da-e025-4728-8fd5-22ad5f530511</a:t>
            </a:r>
          </a:p>
          <a:p>
            <a:r>
              <a:rPr lang="en-US" sz="1200" dirty="0"/>
              <a:t>            &lt;/</a:t>
            </a:r>
            <a:r>
              <a:rPr lang="en-US" sz="1200" dirty="0" err="1"/>
              <a:t>inspire_common:URL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inspire_common:MediaType</a:t>
            </a:r>
            <a:r>
              <a:rPr lang="en-US" sz="1200" dirty="0"/>
              <a:t>&gt;application/xml&lt;/</a:t>
            </a:r>
            <a:r>
              <a:rPr lang="en-US" sz="1200" dirty="0" err="1"/>
              <a:t>inspire_common:MediaType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&lt;/</a:t>
            </a:r>
            <a:r>
              <a:rPr lang="en-US" sz="1200" dirty="0" err="1"/>
              <a:t>inspire_common:MetadataUrl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inspire_common:SupportedLanguages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inspire_common:DefaultLanguage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&lt;</a:t>
            </a:r>
            <a:r>
              <a:rPr lang="en-US" sz="1200" dirty="0" err="1"/>
              <a:t>inspire_common:Language</a:t>
            </a:r>
            <a:r>
              <a:rPr lang="en-US" sz="1200" dirty="0"/>
              <a:t>&gt;</a:t>
            </a:r>
            <a:r>
              <a:rPr lang="en-US" sz="1200" b="1" dirty="0" err="1"/>
              <a:t>eng</a:t>
            </a:r>
            <a:r>
              <a:rPr lang="en-US" sz="1200" dirty="0"/>
              <a:t>&lt;/</a:t>
            </a:r>
            <a:r>
              <a:rPr lang="en-US" sz="1200" dirty="0" err="1"/>
              <a:t>inspire_common:Language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&lt;/</a:t>
            </a:r>
            <a:r>
              <a:rPr lang="en-US" sz="1200" dirty="0" err="1"/>
              <a:t>inspire_common:DefaultLanguage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&lt;/</a:t>
            </a:r>
            <a:r>
              <a:rPr lang="en-US" sz="1200" dirty="0" err="1"/>
              <a:t>inspire_common:SupportedLanguages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inspire_common:ResponseLanguage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inspire_common:Language</a:t>
            </a:r>
            <a:r>
              <a:rPr lang="en-US" sz="1200" dirty="0"/>
              <a:t>&gt;</a:t>
            </a:r>
            <a:r>
              <a:rPr lang="en-US" sz="1200" b="1" dirty="0" err="1"/>
              <a:t>eng</a:t>
            </a:r>
            <a:r>
              <a:rPr lang="en-US" sz="1200" dirty="0"/>
              <a:t>&lt;/</a:t>
            </a:r>
            <a:r>
              <a:rPr lang="en-US" sz="1200" dirty="0" err="1"/>
              <a:t>inspire_common:Language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&lt;/</a:t>
            </a:r>
            <a:r>
              <a:rPr lang="en-US" sz="1200" dirty="0" err="1"/>
              <a:t>inspire_common:ResponseLanguage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inspire_dls:SpatialDataSetIdentifier</a:t>
            </a:r>
            <a:r>
              <a:rPr lang="en-US" sz="1200" dirty="0"/>
              <a:t> </a:t>
            </a:r>
            <a:r>
              <a:rPr lang="en-US" sz="1200" dirty="0" err="1"/>
              <a:t>metadataURL</a:t>
            </a:r>
            <a:r>
              <a:rPr lang="en-US" sz="1200" dirty="0"/>
              <a:t>="</a:t>
            </a:r>
            <a:r>
              <a:rPr lang="en-US" sz="1200" b="1" dirty="0"/>
              <a:t>https://inspire...</a:t>
            </a:r>
            <a:r>
              <a:rPr lang="en-US" sz="1200" b="1" dirty="0" err="1"/>
              <a:t>nl</a:t>
            </a:r>
            <a:r>
              <a:rPr lang="en-US" sz="1200" b="1" dirty="0"/>
              <a:t>/f670705f-f4e9-11e6-81e4</a:t>
            </a:r>
            <a:r>
              <a:rPr lang="en-US" sz="1200" dirty="0"/>
              <a:t>"&gt; 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inspire_common:Code</a:t>
            </a:r>
            <a:r>
              <a:rPr lang="en-US" sz="1200" dirty="0"/>
              <a:t>&gt;</a:t>
            </a:r>
            <a:r>
              <a:rPr lang="en-US" sz="1200" b="1" dirty="0"/>
              <a:t>INSPIRE_WNZ_5_NAP</a:t>
            </a:r>
            <a:r>
              <a:rPr lang="en-US" sz="1200" dirty="0"/>
              <a:t>&lt;/</a:t>
            </a:r>
            <a:r>
              <a:rPr lang="en-US" sz="1200" dirty="0" err="1"/>
              <a:t>inspire_common:Code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inspire_common:Namespace</a:t>
            </a:r>
            <a:r>
              <a:rPr lang="en-US" sz="1200" dirty="0"/>
              <a:t>&gt;</a:t>
            </a:r>
            <a:r>
              <a:rPr lang="en-US" sz="1200" b="1" dirty="0"/>
              <a:t>https://inspire…</a:t>
            </a:r>
            <a:r>
              <a:rPr lang="en-US" sz="1200" b="1" dirty="0" err="1"/>
              <a:t>nl</a:t>
            </a:r>
            <a:r>
              <a:rPr lang="en-US" sz="1200" b="1" dirty="0"/>
              <a:t>/rasdaman/ows</a:t>
            </a:r>
            <a:r>
              <a:rPr lang="en-US" sz="1200" dirty="0"/>
              <a:t>&lt;/inspire_common:Namespace&gt;</a:t>
            </a:r>
          </a:p>
          <a:p>
            <a:r>
              <a:rPr lang="en-US" sz="1200" dirty="0"/>
              <a:t>        &lt;/</a:t>
            </a:r>
            <a:r>
              <a:rPr lang="en-US" sz="1200" dirty="0" err="1"/>
              <a:t>inspire_dls:SpatialDataSetIdentifier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...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inspire_dls:ExtendedCapabilities</a:t>
            </a:r>
            <a:r>
              <a:rPr lang="en-US" sz="1200" dirty="0"/>
              <a:t>&gt;</a:t>
            </a:r>
          </a:p>
          <a:p>
            <a:r>
              <a:rPr lang="en-US" sz="1200" dirty="0"/>
              <a:t>&lt;/</a:t>
            </a:r>
            <a:r>
              <a:rPr lang="en-US" sz="1200" dirty="0" err="1"/>
              <a:t>ows:ExtendedCapabilities</a:t>
            </a:r>
            <a:r>
              <a:rPr lang="en-US" sz="1200" dirty="0"/>
              <a:t>&gt;</a:t>
            </a:r>
          </a:p>
        </p:txBody>
      </p:sp>
      <p:sp>
        <p:nvSpPr>
          <p:cNvPr id="9" name="Callout: Line with Border and Accent Bar 8">
            <a:extLst>
              <a:ext uri="{FF2B5EF4-FFF2-40B4-BE49-F238E27FC236}">
                <a16:creationId xmlns:a16="http://schemas.microsoft.com/office/drawing/2014/main" id="{72325E40-DF76-431A-8F68-C2FD467F2CB9}"/>
              </a:ext>
            </a:extLst>
          </p:cNvPr>
          <p:cNvSpPr/>
          <p:nvPr/>
        </p:nvSpPr>
        <p:spPr>
          <a:xfrm flipH="1">
            <a:off x="301657" y="2516957"/>
            <a:ext cx="1348034" cy="641022"/>
          </a:xfrm>
          <a:prstGeom prst="accentBorderCallout1">
            <a:avLst>
              <a:gd name="adj1" fmla="val 31985"/>
              <a:gd name="adj2" fmla="val -8333"/>
              <a:gd name="adj3" fmla="val 113969"/>
              <a:gd name="adj4" fmla="val -1387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Metadata</a:t>
            </a:r>
          </a:p>
        </p:txBody>
      </p:sp>
      <p:sp>
        <p:nvSpPr>
          <p:cNvPr id="10" name="Callout: Line with Border and Accent Bar 9">
            <a:extLst>
              <a:ext uri="{FF2B5EF4-FFF2-40B4-BE49-F238E27FC236}">
                <a16:creationId xmlns:a16="http://schemas.microsoft.com/office/drawing/2014/main" id="{C5D4D585-7248-4D77-AE11-0696805F8FFD}"/>
              </a:ext>
            </a:extLst>
          </p:cNvPr>
          <p:cNvSpPr/>
          <p:nvPr/>
        </p:nvSpPr>
        <p:spPr>
          <a:xfrm>
            <a:off x="9294829" y="3796168"/>
            <a:ext cx="1386046" cy="641022"/>
          </a:xfrm>
          <a:prstGeom prst="accentBorderCallout1">
            <a:avLst>
              <a:gd name="adj1" fmla="val 14338"/>
              <a:gd name="adj2" fmla="val -8333"/>
              <a:gd name="adj3" fmla="val 87499"/>
              <a:gd name="adj4" fmla="val -218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</a:t>
            </a:r>
          </a:p>
        </p:txBody>
      </p:sp>
      <p:sp>
        <p:nvSpPr>
          <p:cNvPr id="11" name="Callout: Line with Border and Accent Bar 10">
            <a:extLst>
              <a:ext uri="{FF2B5EF4-FFF2-40B4-BE49-F238E27FC236}">
                <a16:creationId xmlns:a16="http://schemas.microsoft.com/office/drawing/2014/main" id="{B775D314-B3BD-4BB9-899E-C299323FDF1B}"/>
              </a:ext>
            </a:extLst>
          </p:cNvPr>
          <p:cNvSpPr/>
          <p:nvPr/>
        </p:nvSpPr>
        <p:spPr>
          <a:xfrm flipH="1">
            <a:off x="199998" y="5080721"/>
            <a:ext cx="1534534" cy="641022"/>
          </a:xfrm>
          <a:prstGeom prst="accentBorderCallout1">
            <a:avLst>
              <a:gd name="adj1" fmla="val 39338"/>
              <a:gd name="adj2" fmla="val -10176"/>
              <a:gd name="adj3" fmla="val 81617"/>
              <a:gd name="adj4" fmla="val -2295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CoverageID</a:t>
            </a:r>
            <a:endParaRPr lang="en-US" dirty="0"/>
          </a:p>
        </p:txBody>
      </p:sp>
      <p:sp>
        <p:nvSpPr>
          <p:cNvPr id="12" name="Callout: Line with Border and Accent Bar 11">
            <a:extLst>
              <a:ext uri="{FF2B5EF4-FFF2-40B4-BE49-F238E27FC236}">
                <a16:creationId xmlns:a16="http://schemas.microsoft.com/office/drawing/2014/main" id="{572450BD-5632-4700-AC5B-813E7A560437}"/>
              </a:ext>
            </a:extLst>
          </p:cNvPr>
          <p:cNvSpPr/>
          <p:nvPr/>
        </p:nvSpPr>
        <p:spPr>
          <a:xfrm flipH="1">
            <a:off x="783842" y="4335108"/>
            <a:ext cx="1348034" cy="641022"/>
          </a:xfrm>
          <a:prstGeom prst="accentBorderCallout1">
            <a:avLst>
              <a:gd name="adj1" fmla="val 18750"/>
              <a:gd name="adj2" fmla="val -8333"/>
              <a:gd name="adj3" fmla="val 171369"/>
              <a:gd name="adj4" fmla="val -3759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 Metadata</a:t>
            </a:r>
          </a:p>
        </p:txBody>
      </p:sp>
      <p:sp>
        <p:nvSpPr>
          <p:cNvPr id="13" name="Callout: Line with Border and Accent Bar 12">
            <a:extLst>
              <a:ext uri="{FF2B5EF4-FFF2-40B4-BE49-F238E27FC236}">
                <a16:creationId xmlns:a16="http://schemas.microsoft.com/office/drawing/2014/main" id="{AFE83379-64A0-4006-B659-D53F7940DA1B}"/>
              </a:ext>
            </a:extLst>
          </p:cNvPr>
          <p:cNvSpPr/>
          <p:nvPr/>
        </p:nvSpPr>
        <p:spPr>
          <a:xfrm flipH="1">
            <a:off x="1024935" y="5841312"/>
            <a:ext cx="1348034" cy="641022"/>
          </a:xfrm>
          <a:prstGeom prst="accentBorderCallout1">
            <a:avLst>
              <a:gd name="adj1" fmla="val 76103"/>
              <a:gd name="adj2" fmla="val -9732"/>
              <a:gd name="adj3" fmla="val -2207"/>
              <a:gd name="adj4" fmla="val -249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URL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95A27-E064-402A-B4F5-BBC385AC8975}"/>
              </a:ext>
            </a:extLst>
          </p:cNvPr>
          <p:cNvCxnSpPr>
            <a:cxnSpLocks/>
          </p:cNvCxnSpPr>
          <p:nvPr/>
        </p:nvCxnSpPr>
        <p:spPr>
          <a:xfrm flipH="1">
            <a:off x="6096000" y="4260915"/>
            <a:ext cx="3085708" cy="819806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9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200150"/>
            <a:ext cx="3181350" cy="5657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500" y="158000"/>
            <a:ext cx="5855680" cy="1069200"/>
          </a:xfrm>
        </p:spPr>
        <p:txBody>
          <a:bodyPr/>
          <a:lstStyle/>
          <a:p>
            <a:r>
              <a:rPr lang="nl-NL" dirty="0"/>
              <a:t>INSPIRE Good Practice </a:t>
            </a:r>
            <a:br>
              <a:rPr lang="nl-NL" dirty="0"/>
            </a:br>
            <a:r>
              <a:rPr lang="nl-NL" dirty="0"/>
              <a:t>Coverages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23" y="1211983"/>
            <a:ext cx="3816424" cy="5370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7825"/>
            <a:ext cx="3443432" cy="397036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12024" y="3545583"/>
            <a:ext cx="1765176" cy="283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92" y="4223809"/>
            <a:ext cx="3209925" cy="2324100"/>
          </a:xfrm>
          <a:prstGeom prst="rect">
            <a:avLst/>
          </a:prstGeom>
        </p:spPr>
      </p:pic>
      <p:pic>
        <p:nvPicPr>
          <p:cNvPr id="1028" name="Picture 4" descr="C:\Users\Kathi Schleidt\AppData\Local\Microsoft\Windows\Temporary Internet Files\Content.IE5\FM0AANMP\154478600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852000"/>
            <a:ext cx="509016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5">
            <a:extLst>
              <a:ext uri="{FF2B5EF4-FFF2-40B4-BE49-F238E27FC236}">
                <a16:creationId xmlns:a16="http://schemas.microsoft.com/office/drawing/2014/main" id="{0C9E41C0-3B76-460E-BAD3-A3CFB4C0E914}"/>
              </a:ext>
            </a:extLst>
          </p:cNvPr>
          <p:cNvSpPr/>
          <p:nvPr/>
        </p:nvSpPr>
        <p:spPr>
          <a:xfrm>
            <a:off x="1818023" y="4223809"/>
            <a:ext cx="3921360" cy="26185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DC29C83-548A-495B-8295-400434E8D276}"/>
              </a:ext>
            </a:extLst>
          </p:cNvPr>
          <p:cNvCxnSpPr>
            <a:stCxn id="9" idx="7"/>
            <a:endCxn id="6" idx="2"/>
          </p:cNvCxnSpPr>
          <p:nvPr/>
        </p:nvCxnSpPr>
        <p:spPr>
          <a:xfrm flipV="1">
            <a:off x="5165113" y="3687317"/>
            <a:ext cx="1146911" cy="919964"/>
          </a:xfrm>
          <a:prstGeom prst="straightConnector1">
            <a:avLst/>
          </a:prstGeom>
          <a:noFill/>
          <a:ln w="38100"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E9E2AD-0296-4C00-BB6A-C725FD037D4E}"/>
              </a:ext>
            </a:extLst>
          </p:cNvPr>
          <p:cNvSpPr/>
          <p:nvPr/>
        </p:nvSpPr>
        <p:spPr>
          <a:xfrm>
            <a:off x="2092570" y="2045324"/>
            <a:ext cx="8006861" cy="2767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Note: </a:t>
            </a:r>
            <a:r>
              <a:rPr lang="en-US" sz="2800" b="1" dirty="0"/>
              <a:t>Metadata</a:t>
            </a:r>
            <a:r>
              <a:rPr lang="en-US" sz="2800" dirty="0"/>
              <a:t> is a very broad concept!</a:t>
            </a:r>
          </a:p>
          <a:p>
            <a:pPr algn="ctr"/>
            <a:r>
              <a:rPr lang="en-US" sz="2800" dirty="0"/>
              <a:t>The Coverage Metadata described here is NOT related to INSPIRE Metadata in accordance with ISO 19115 and provided by a Catalogue Service!</a:t>
            </a:r>
          </a:p>
        </p:txBody>
      </p:sp>
    </p:spTree>
    <p:extLst>
      <p:ext uri="{BB962C8B-B14F-4D97-AF65-F5344CB8AC3E}">
        <p14:creationId xmlns:p14="http://schemas.microsoft.com/office/powerpoint/2010/main" val="323574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6851-7AF7-437F-BBA9-2DA93DE4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820220"/>
            <a:ext cx="10933200" cy="1069200"/>
          </a:xfrm>
        </p:spPr>
        <p:txBody>
          <a:bodyPr/>
          <a:lstStyle/>
          <a:p>
            <a:r>
              <a:rPr lang="nl-NL" dirty="0"/>
              <a:t>INSPIRE Good Practice Coverages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1E5B8-0992-4528-8430-710A1F0E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621C8-E2E7-4D27-A78A-177162E5308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AF773-307D-4045-8831-2134927EBF26}"/>
              </a:ext>
            </a:extLst>
          </p:cNvPr>
          <p:cNvSpPr txBox="1"/>
          <p:nvPr/>
        </p:nvSpPr>
        <p:spPr>
          <a:xfrm>
            <a:off x="1311901" y="2187857"/>
            <a:ext cx="95681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&lt;?xml version="1.0" encoding="UTF-8"?&gt;</a:t>
            </a:r>
          </a:p>
          <a:p>
            <a:r>
              <a:rPr lang="en-US" sz="1200" dirty="0"/>
              <a:t>&lt;</a:t>
            </a:r>
            <a:r>
              <a:rPr lang="en-US" sz="1200" dirty="0" err="1"/>
              <a:t>el-covmd-ks:ElevationGridCoverageMetadata</a:t>
            </a:r>
            <a:r>
              <a:rPr lang="en-US" sz="1200" dirty="0"/>
              <a:t> </a:t>
            </a:r>
            <a:r>
              <a:rPr lang="en-US" sz="1200" dirty="0" err="1"/>
              <a:t>xmlns:el-covmd-ks</a:t>
            </a:r>
            <a:r>
              <a:rPr lang="en-US" sz="1200" dirty="0"/>
              <a:t>="http://inspire.ec.europa.eu/schemas/</a:t>
            </a:r>
            <a:r>
              <a:rPr lang="en-US" sz="1200" dirty="0" err="1"/>
              <a:t>el-covmd</a:t>
            </a:r>
            <a:r>
              <a:rPr lang="en-US" sz="1200" dirty="0"/>
              <a:t>/4.0"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</a:t>
            </a:r>
            <a:r>
              <a:rPr lang="en-US" sz="1200" b="1" dirty="0" err="1"/>
              <a:t>beginLifespanVersion</a:t>
            </a:r>
            <a:r>
              <a:rPr lang="en-US" sz="1200" dirty="0"/>
              <a:t>&gt;</a:t>
            </a:r>
            <a:r>
              <a:rPr lang="en-US" sz="1200" b="1" dirty="0"/>
              <a:t>2021-04-09T00:00:00+01:00</a:t>
            </a:r>
            <a:r>
              <a:rPr lang="en-US" sz="1200" dirty="0"/>
              <a:t>&lt;/</a:t>
            </a:r>
            <a:r>
              <a:rPr lang="en-US" sz="1200" dirty="0" err="1"/>
              <a:t>el-covmd-ks:beginLifespanVersion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el-covmd-ks:domainExtent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gmd:EX_Extent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gmd:geographicElement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&lt;</a:t>
            </a:r>
            <a:r>
              <a:rPr lang="en-US" sz="1200" dirty="0" err="1"/>
              <a:t>gmd:EX_GeographicBoundingBox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    &lt;</a:t>
            </a:r>
            <a:r>
              <a:rPr lang="en-US" sz="1200" dirty="0" err="1"/>
              <a:t>gmd:</a:t>
            </a:r>
            <a:r>
              <a:rPr lang="en-US" sz="1200" b="1" dirty="0" err="1"/>
              <a:t>westBoundLongitude</a:t>
            </a:r>
            <a:r>
              <a:rPr lang="en-US" sz="1200" dirty="0"/>
              <a:t>&gt;&lt;</a:t>
            </a:r>
            <a:r>
              <a:rPr lang="en-US" sz="1200" dirty="0" err="1"/>
              <a:t>gco:Decimal</a:t>
            </a:r>
            <a:r>
              <a:rPr lang="en-US" sz="1200" dirty="0"/>
              <a:t>&gt;</a:t>
            </a:r>
            <a:r>
              <a:rPr lang="en-US" sz="1200" b="1" dirty="0"/>
              <a:t>3.9632793</a:t>
            </a:r>
            <a:r>
              <a:rPr lang="en-US" sz="1200" dirty="0"/>
              <a:t>&lt;/</a:t>
            </a:r>
            <a:r>
              <a:rPr lang="en-US" sz="1200" dirty="0" err="1"/>
              <a:t>gco:Decimal</a:t>
            </a:r>
            <a:r>
              <a:rPr lang="en-US" sz="1200" dirty="0"/>
              <a:t>&gt;&lt;/</a:t>
            </a:r>
            <a:r>
              <a:rPr lang="en-US" sz="1200" dirty="0" err="1"/>
              <a:t>gmd:westBoundLongitude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    &lt;</a:t>
            </a:r>
            <a:r>
              <a:rPr lang="en-US" sz="1200" dirty="0" err="1"/>
              <a:t>gmd:</a:t>
            </a:r>
            <a:r>
              <a:rPr lang="en-US" sz="1200" b="1" dirty="0" err="1"/>
              <a:t>eastBoundLongitude</a:t>
            </a:r>
            <a:r>
              <a:rPr lang="en-US" sz="1200" dirty="0"/>
              <a:t>&gt;&lt;</a:t>
            </a:r>
            <a:r>
              <a:rPr lang="en-US" sz="1200" dirty="0" err="1"/>
              <a:t>gco:Decimal</a:t>
            </a:r>
            <a:r>
              <a:rPr lang="en-US" sz="1200" dirty="0"/>
              <a:t>&gt;</a:t>
            </a:r>
            <a:r>
              <a:rPr lang="en-US" sz="1200" b="1" dirty="0"/>
              <a:t>4.8789582</a:t>
            </a:r>
            <a:r>
              <a:rPr lang="en-US" sz="1200" dirty="0"/>
              <a:t>&lt;/</a:t>
            </a:r>
            <a:r>
              <a:rPr lang="en-US" sz="1200" dirty="0" err="1"/>
              <a:t>gco:Decimal</a:t>
            </a:r>
            <a:r>
              <a:rPr lang="en-US" sz="1200" dirty="0"/>
              <a:t>&gt;&lt;/</a:t>
            </a:r>
            <a:r>
              <a:rPr lang="en-US" sz="1200" dirty="0" err="1"/>
              <a:t>gmd:eastBoundLongitude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    &lt;</a:t>
            </a:r>
            <a:r>
              <a:rPr lang="en-US" sz="1200" dirty="0" err="1"/>
              <a:t>gmd:</a:t>
            </a:r>
            <a:r>
              <a:rPr lang="en-US" sz="1200" b="1" dirty="0" err="1"/>
              <a:t>southBoundLatitude</a:t>
            </a:r>
            <a:r>
              <a:rPr lang="en-US" sz="1200" dirty="0"/>
              <a:t>&gt;&lt;</a:t>
            </a:r>
            <a:r>
              <a:rPr lang="en-US" sz="1200" dirty="0" err="1"/>
              <a:t>gco:Decimal</a:t>
            </a:r>
            <a:r>
              <a:rPr lang="en-US" sz="1200" dirty="0"/>
              <a:t>&gt;</a:t>
            </a:r>
            <a:r>
              <a:rPr lang="en-US" sz="1200" b="1" dirty="0"/>
              <a:t>51.8526434</a:t>
            </a:r>
            <a:r>
              <a:rPr lang="en-US" sz="1200" dirty="0"/>
              <a:t>&lt;/</a:t>
            </a:r>
            <a:r>
              <a:rPr lang="en-US" sz="1200" dirty="0" err="1"/>
              <a:t>gco:Decimal</a:t>
            </a:r>
            <a:r>
              <a:rPr lang="en-US" sz="1200" dirty="0"/>
              <a:t>&gt;&lt;/</a:t>
            </a:r>
            <a:r>
              <a:rPr lang="en-US" sz="1200" dirty="0" err="1"/>
              <a:t>gmd:southBoundLatitude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    &lt;</a:t>
            </a:r>
            <a:r>
              <a:rPr lang="en-US" sz="1200" dirty="0" err="1"/>
              <a:t>gmd:</a:t>
            </a:r>
            <a:r>
              <a:rPr lang="en-US" sz="1200" b="1" dirty="0" err="1"/>
              <a:t>northBoundLatitude</a:t>
            </a:r>
            <a:r>
              <a:rPr lang="en-US" sz="1200" dirty="0"/>
              <a:t>&gt;&lt;</a:t>
            </a:r>
            <a:r>
              <a:rPr lang="en-US" sz="1200" dirty="0" err="1"/>
              <a:t>gco:Decimal</a:t>
            </a:r>
            <a:r>
              <a:rPr lang="en-US" sz="1200" dirty="0"/>
              <a:t>&gt;</a:t>
            </a:r>
            <a:r>
              <a:rPr lang="en-US" sz="1200" b="1" dirty="0"/>
              <a:t>52.0129335</a:t>
            </a:r>
            <a:r>
              <a:rPr lang="en-US" sz="1200" dirty="0"/>
              <a:t>&lt;/</a:t>
            </a:r>
            <a:r>
              <a:rPr lang="en-US" sz="1200" dirty="0" err="1"/>
              <a:t>gco:Decimal</a:t>
            </a:r>
            <a:r>
              <a:rPr lang="en-US" sz="1200" dirty="0"/>
              <a:t>&gt;&lt;/</a:t>
            </a:r>
            <a:r>
              <a:rPr lang="en-US" sz="1200" dirty="0" err="1"/>
              <a:t>gmd:northBoundLatitude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&lt;/</a:t>
            </a:r>
            <a:r>
              <a:rPr lang="en-US" sz="1200" dirty="0" err="1"/>
              <a:t>gmd:EX_GeographicBoundingBox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&lt;/</a:t>
            </a:r>
            <a:r>
              <a:rPr lang="en-US" sz="1200" dirty="0" err="1"/>
              <a:t>gmd:geographicElement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&lt;/</a:t>
            </a:r>
            <a:r>
              <a:rPr lang="en-US" sz="1200" dirty="0" err="1"/>
              <a:t>gmd:EX_Extent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el-covmd-ks:domainExtent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el-covmd-ks:inspireId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base:Identifier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base:</a:t>
            </a:r>
            <a:r>
              <a:rPr lang="en-US" sz="1200" b="1" dirty="0" err="1"/>
              <a:t>localId</a:t>
            </a:r>
            <a:r>
              <a:rPr lang="en-US" sz="1200" dirty="0"/>
              <a:t>&gt;</a:t>
            </a:r>
            <a:r>
              <a:rPr lang="en-US" sz="1200" b="1" dirty="0"/>
              <a:t>INSPIRE_WNZ_5_NAP</a:t>
            </a:r>
            <a:r>
              <a:rPr lang="en-US" sz="1200" dirty="0"/>
              <a:t>&lt;/</a:t>
            </a:r>
            <a:r>
              <a:rPr lang="en-US" sz="1200" dirty="0" err="1"/>
              <a:t>base:localId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base:</a:t>
            </a:r>
            <a:r>
              <a:rPr lang="en-US" sz="1200" b="1" dirty="0" err="1"/>
              <a:t>namespace</a:t>
            </a:r>
            <a:r>
              <a:rPr lang="en-US" sz="1200" dirty="0"/>
              <a:t>&gt;</a:t>
            </a:r>
            <a:r>
              <a:rPr lang="en-US" sz="1200" b="1" dirty="0"/>
              <a:t>https://www.rijkswaterstaat.nl</a:t>
            </a:r>
            <a:r>
              <a:rPr lang="en-US" sz="1200" dirty="0"/>
              <a:t>&lt;/base:namespace&gt;</a:t>
            </a:r>
          </a:p>
          <a:p>
            <a:r>
              <a:rPr lang="en-US" sz="1200" dirty="0"/>
              <a:t>        &lt;/</a:t>
            </a:r>
            <a:r>
              <a:rPr lang="en-US" sz="1200" dirty="0" err="1"/>
              <a:t>base:Identifier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el-covmd-ks:inspireId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</a:t>
            </a:r>
            <a:r>
              <a:rPr lang="en-US" sz="1200" b="1" dirty="0" err="1"/>
              <a:t>propertyType</a:t>
            </a:r>
            <a:r>
              <a:rPr lang="en-US" sz="1200" dirty="0"/>
              <a:t>&gt;</a:t>
            </a:r>
            <a:r>
              <a:rPr lang="en-US" sz="1200" b="1" dirty="0"/>
              <a:t>depth</a:t>
            </a:r>
            <a:r>
              <a:rPr lang="en-US" sz="1200" dirty="0"/>
              <a:t>&lt;/</a:t>
            </a:r>
            <a:r>
              <a:rPr lang="en-US" sz="1200" dirty="0" err="1"/>
              <a:t>el-covmd-ks:propertyType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</a:t>
            </a:r>
            <a:r>
              <a:rPr lang="en-US" sz="1200" b="1" dirty="0" err="1"/>
              <a:t>surfaceType</a:t>
            </a:r>
            <a:r>
              <a:rPr lang="en-US" sz="1200" dirty="0"/>
              <a:t>&gt;</a:t>
            </a:r>
            <a:r>
              <a:rPr lang="en-US" sz="1200" b="1" dirty="0"/>
              <a:t>DTM</a:t>
            </a:r>
            <a:r>
              <a:rPr lang="en-US" sz="1200" dirty="0"/>
              <a:t>&lt;/</a:t>
            </a:r>
            <a:r>
              <a:rPr lang="en-US" sz="1200" dirty="0" err="1"/>
              <a:t>el-covmd-ks:surfaceType</a:t>
            </a:r>
            <a:r>
              <a:rPr lang="en-US" sz="1200" dirty="0"/>
              <a:t>&gt;</a:t>
            </a:r>
          </a:p>
          <a:p>
            <a:r>
              <a:rPr lang="en-US" sz="1200" dirty="0"/>
              <a:t>&lt;/</a:t>
            </a:r>
            <a:r>
              <a:rPr lang="en-US" sz="1200" dirty="0" err="1"/>
              <a:t>el-covmd-ks:ElevationGridCoverageMetadata</a:t>
            </a:r>
            <a:r>
              <a:rPr lang="en-US" sz="1200" dirty="0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1E81C-1F8E-444A-8C33-5DA2E17DF626}"/>
              </a:ext>
            </a:extLst>
          </p:cNvPr>
          <p:cNvSpPr txBox="1"/>
          <p:nvPr/>
        </p:nvSpPr>
        <p:spPr>
          <a:xfrm>
            <a:off x="851026" y="1683948"/>
            <a:ext cx="998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XML Snippet providing the additional INSPIRE Information from UML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54184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221" y="1742303"/>
            <a:ext cx="5003800" cy="2448697"/>
          </a:xfrm>
        </p:spPr>
        <p:txBody>
          <a:bodyPr>
            <a:normAutofit/>
          </a:bodyPr>
          <a:lstStyle/>
          <a:p>
            <a:r>
              <a:rPr lang="nl-NL" sz="4000" dirty="0"/>
              <a:t>Agenda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3B359-CF0D-4389-949E-16A33FCBB3E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5B4AB-04CB-4AA0-8C69-DA3BAEF4C75F}"/>
              </a:ext>
            </a:extLst>
          </p:cNvPr>
          <p:cNvSpPr txBox="1"/>
          <p:nvPr/>
        </p:nvSpPr>
        <p:spPr>
          <a:xfrm>
            <a:off x="358221" y="2403836"/>
            <a:ext cx="44827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RWS Proof-of-Concept on INSPIRE Coverages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Coverages in INSPIRE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Providing Coverages</a:t>
            </a:r>
          </a:p>
          <a:p>
            <a:r>
              <a:rPr lang="nl-NL" sz="2000" i="1" dirty="0"/>
              <a:t>-- a short break 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Using Coverages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/>
          </a:p>
          <a:p>
            <a:r>
              <a:rPr lang="nl-NL" sz="2000" i="1" dirty="0"/>
              <a:t>Questions: please use the chat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1887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272075-E318-45CF-B3CD-10DB05D702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AT" dirty="0"/>
              <a:t>Information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Good</a:t>
            </a:r>
            <a:r>
              <a:rPr lang="de-AT" dirty="0"/>
              <a:t> Practice:</a:t>
            </a:r>
          </a:p>
          <a:p>
            <a:pPr lvl="1"/>
            <a:r>
              <a:rPr lang="de-AT" dirty="0">
                <a:hlinkClick r:id="rId2"/>
              </a:rPr>
              <a:t>https://inspire.ec.europa.eu/good-practice/ogc-compliant-inspire-coverage-data-and-service-implementation</a:t>
            </a:r>
            <a:r>
              <a:rPr lang="de-AT" dirty="0"/>
              <a:t> </a:t>
            </a:r>
          </a:p>
          <a:p>
            <a:r>
              <a:rPr lang="de-AT" dirty="0"/>
              <a:t>Schema Files: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https://schema.datacove.eu/ElevationGridCoverageMetadata.xsd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https://schema.datacove.eu/OrthoimageryMetadata.xsd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http://test.datacove.eu/LandCoverRasterMDExt.xsd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4F64D-0020-4165-AE8B-808F33F306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5B621C8-E2E7-4D27-A78A-177162E5308A}" type="slidenum">
              <a:rPr lang="en-US" smtClean="0"/>
              <a:t>20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9237-286C-49E6-A6FD-2A0AFC77231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62C634-EDE0-4CFC-B6CA-2CEAC2AD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 Good Practice Coverages</a:t>
            </a:r>
          </a:p>
        </p:txBody>
      </p:sp>
    </p:spTree>
    <p:extLst>
      <p:ext uri="{BB962C8B-B14F-4D97-AF65-F5344CB8AC3E}">
        <p14:creationId xmlns:p14="http://schemas.microsoft.com/office/powerpoint/2010/main" val="357834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3F4C10-E514-4984-8B1A-4E27C5E5D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  <a:p>
            <a:r>
              <a:rPr lang="en-US" dirty="0"/>
              <a:t>Providing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6671B-A008-46EE-8556-B26DB5D12FD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21</a:t>
            </a:fld>
            <a:endParaRPr lang="nl-NL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67C768F-0FF5-4E6C-B78E-759D788E760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/>
          <a:srcRect l="1354" r="1354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3D9294D-8EC3-492C-ABA9-1D8DFE80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Coverages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6295DC-0185-48D0-9529-881AB2BE62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3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FCFA8-9B68-4242-94C4-462A3CD97F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Source data often point/vector based</a:t>
            </a:r>
          </a:p>
          <a:p>
            <a:pPr lvl="1"/>
            <a:r>
              <a:rPr lang="en-US" dirty="0"/>
              <a:t>Must first be transformed to grid</a:t>
            </a:r>
          </a:p>
          <a:p>
            <a:r>
              <a:rPr lang="en-US" dirty="0"/>
              <a:t>Grid should align to Zoned Geographic Grid</a:t>
            </a:r>
          </a:p>
          <a:p>
            <a:pPr lvl="1"/>
            <a:r>
              <a:rPr lang="en-US" dirty="0"/>
              <a:t>Relevant Factors for Zones</a:t>
            </a:r>
          </a:p>
          <a:p>
            <a:pPr lvl="1"/>
            <a:r>
              <a:rPr lang="en-US" dirty="0">
                <a:hlinkClick r:id="rId2"/>
              </a:rPr>
              <a:t>https://epsg.io/4258</a:t>
            </a:r>
            <a:r>
              <a:rPr lang="en-US" dirty="0"/>
              <a:t> </a:t>
            </a:r>
          </a:p>
          <a:p>
            <a:r>
              <a:rPr lang="en-US" dirty="0" err="1"/>
              <a:t>GeoTIFF</a:t>
            </a:r>
            <a:r>
              <a:rPr lang="en-US" dirty="0"/>
              <a:t> useful format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ACCDA-4EBC-4835-AEB2-ABD5439A480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22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FB19A-EA7E-4004-B00B-ADBD019895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E17ABB7-E345-4789-8FFA-6CDCEDF5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782853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C9E56-F9E7-4F9C-969F-7C0FBA6014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Gridded data rapidly becomes unmanageable due to size</a:t>
            </a:r>
          </a:p>
          <a:p>
            <a:pPr lvl="1"/>
            <a:r>
              <a:rPr lang="en-US" dirty="0"/>
              <a:t>Subset into tiles for transfer and import</a:t>
            </a:r>
          </a:p>
          <a:p>
            <a:pPr lvl="1"/>
            <a:r>
              <a:rPr lang="en-US" dirty="0"/>
              <a:t>WCS can import multiple input grids, merge to one coverage</a:t>
            </a:r>
          </a:p>
          <a:p>
            <a:pPr lvl="1"/>
            <a:r>
              <a:rPr lang="en-US" dirty="0" err="1"/>
              <a:t>Gdal</a:t>
            </a:r>
            <a:r>
              <a:rPr lang="en-US" dirty="0"/>
              <a:t> library very useful</a:t>
            </a:r>
          </a:p>
          <a:p>
            <a:pPr lvl="1"/>
            <a:r>
              <a:rPr lang="en-US" dirty="0"/>
              <a:t>Ideally transform to target CRS close to source</a:t>
            </a:r>
          </a:p>
          <a:p>
            <a:pPr lvl="2"/>
            <a:r>
              <a:rPr lang="en-US" dirty="0"/>
              <a:t>While can also be transformed later, reduces accuracy</a:t>
            </a:r>
          </a:p>
          <a:p>
            <a:r>
              <a:rPr lang="en-US" dirty="0"/>
              <a:t>XML Snippets must be created for the additional INSPIRE attributes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5A5295-CA65-4489-B88F-7F71710B51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23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9852D-2B6A-4D8A-82F4-A3A8CD4A66A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C2147D-8352-4898-887D-6B39D6FE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data</a:t>
            </a:r>
          </a:p>
        </p:txBody>
      </p:sp>
    </p:spTree>
    <p:extLst>
      <p:ext uri="{BB962C8B-B14F-4D97-AF65-F5344CB8AC3E}">
        <p14:creationId xmlns:p14="http://schemas.microsoft.com/office/powerpoint/2010/main" val="2200187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6A6623-41A1-4CCA-B92B-2B7C97A2D55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46" y="1807074"/>
            <a:ext cx="8738308" cy="458042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52686-ABD2-45FD-9876-847AE89486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24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5C36B-B77E-430C-A07D-F973758274B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FF580-B13C-45C7-A981-588BD759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gone WRONG!</a:t>
            </a:r>
          </a:p>
        </p:txBody>
      </p:sp>
    </p:spTree>
    <p:extLst>
      <p:ext uri="{BB962C8B-B14F-4D97-AF65-F5344CB8AC3E}">
        <p14:creationId xmlns:p14="http://schemas.microsoft.com/office/powerpoint/2010/main" val="4204053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E6B8B-4828-4F69-8EA7-845C9BAED24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25</a:t>
            </a:fld>
            <a:endParaRPr lang="nl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DA041F-359C-471F-B527-EC14516F50D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E91D25-27D0-4F6A-AB30-6CB202F2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4EB0C-9413-4C52-A385-C14238A19C5F}"/>
              </a:ext>
            </a:extLst>
          </p:cNvPr>
          <p:cNvSpPr txBox="1"/>
          <p:nvPr/>
        </p:nvSpPr>
        <p:spPr>
          <a:xfrm>
            <a:off x="6127129" y="1120648"/>
            <a:ext cx="95681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&lt;?xml version="1.0" encoding="UTF-8"?&gt;</a:t>
            </a:r>
          </a:p>
          <a:p>
            <a:r>
              <a:rPr lang="en-US" sz="1200" dirty="0"/>
              <a:t>&lt;</a:t>
            </a:r>
            <a:r>
              <a:rPr lang="en-US" sz="1200" dirty="0" err="1"/>
              <a:t>el-covmd-ks:ElevationGridCoverageMetadata</a:t>
            </a:r>
            <a:r>
              <a:rPr lang="en-US" sz="1200" dirty="0"/>
              <a:t> </a:t>
            </a:r>
            <a:r>
              <a:rPr lang="en-US" sz="1200" dirty="0" err="1"/>
              <a:t>xmlns:el-covmd-ks</a:t>
            </a:r>
            <a:r>
              <a:rPr lang="en-US" sz="1200" dirty="0"/>
              <a:t>="http://inspire.ec.europa.eu/schemas/</a:t>
            </a:r>
            <a:r>
              <a:rPr lang="en-US" sz="1200" dirty="0" err="1"/>
              <a:t>el-covmd</a:t>
            </a:r>
            <a:r>
              <a:rPr lang="en-US" sz="1200" dirty="0"/>
              <a:t>/4.0"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</a:t>
            </a:r>
            <a:r>
              <a:rPr lang="en-US" sz="1200" b="1" dirty="0" err="1"/>
              <a:t>beginLifespanVersion</a:t>
            </a:r>
            <a:r>
              <a:rPr lang="en-US" sz="1200" dirty="0"/>
              <a:t>&gt;</a:t>
            </a:r>
            <a:r>
              <a:rPr lang="en-US" sz="1200" b="1" dirty="0"/>
              <a:t>2021-04-09T00:00:00+01:00</a:t>
            </a:r>
            <a:r>
              <a:rPr lang="en-US" sz="1200" dirty="0"/>
              <a:t>&lt;/</a:t>
            </a:r>
            <a:r>
              <a:rPr lang="en-US" sz="1200" dirty="0" err="1"/>
              <a:t>el-covmd-ks:beginLifespanVersion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el-covmd-ks:domainExtent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gmd:EX_Extent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gmd:geographicElement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&lt;</a:t>
            </a:r>
            <a:r>
              <a:rPr lang="en-US" sz="1200" dirty="0" err="1"/>
              <a:t>gmd:EX_GeographicBoundingBox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    &lt;</a:t>
            </a:r>
            <a:r>
              <a:rPr lang="en-US" sz="1200" dirty="0" err="1"/>
              <a:t>gmd:</a:t>
            </a:r>
            <a:r>
              <a:rPr lang="en-US" sz="1200" b="1" dirty="0" err="1"/>
              <a:t>westBoundLongitude</a:t>
            </a:r>
            <a:r>
              <a:rPr lang="en-US" sz="1200" dirty="0"/>
              <a:t>&gt;&lt;</a:t>
            </a:r>
            <a:r>
              <a:rPr lang="en-US" sz="1200" dirty="0" err="1"/>
              <a:t>gco:Decimal</a:t>
            </a:r>
            <a:r>
              <a:rPr lang="en-US" sz="1200" dirty="0"/>
              <a:t>&gt;</a:t>
            </a:r>
            <a:r>
              <a:rPr lang="en-US" sz="1200" b="1" dirty="0"/>
              <a:t>3.9632793</a:t>
            </a:r>
            <a:r>
              <a:rPr lang="en-US" sz="1200" dirty="0"/>
              <a:t>&lt;/</a:t>
            </a:r>
            <a:r>
              <a:rPr lang="en-US" sz="1200" dirty="0" err="1"/>
              <a:t>gco:Decimal</a:t>
            </a:r>
            <a:r>
              <a:rPr lang="en-US" sz="1200" dirty="0"/>
              <a:t>&gt;&lt;/</a:t>
            </a:r>
            <a:r>
              <a:rPr lang="en-US" sz="1200" dirty="0" err="1"/>
              <a:t>gmd:westBoundLongitude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    &lt;</a:t>
            </a:r>
            <a:r>
              <a:rPr lang="en-US" sz="1200" dirty="0" err="1"/>
              <a:t>gmd:</a:t>
            </a:r>
            <a:r>
              <a:rPr lang="en-US" sz="1200" b="1" dirty="0" err="1"/>
              <a:t>eastBoundLongitude</a:t>
            </a:r>
            <a:r>
              <a:rPr lang="en-US" sz="1200" dirty="0"/>
              <a:t>&gt;&lt;</a:t>
            </a:r>
            <a:r>
              <a:rPr lang="en-US" sz="1200" dirty="0" err="1"/>
              <a:t>gco:Decimal</a:t>
            </a:r>
            <a:r>
              <a:rPr lang="en-US" sz="1200" dirty="0"/>
              <a:t>&gt;</a:t>
            </a:r>
            <a:r>
              <a:rPr lang="en-US" sz="1200" b="1" dirty="0"/>
              <a:t>4.8789582</a:t>
            </a:r>
            <a:r>
              <a:rPr lang="en-US" sz="1200" dirty="0"/>
              <a:t>&lt;/</a:t>
            </a:r>
            <a:r>
              <a:rPr lang="en-US" sz="1200" dirty="0" err="1"/>
              <a:t>gco:Decimal</a:t>
            </a:r>
            <a:r>
              <a:rPr lang="en-US" sz="1200" dirty="0"/>
              <a:t>&gt;&lt;/</a:t>
            </a:r>
            <a:r>
              <a:rPr lang="en-US" sz="1200" dirty="0" err="1"/>
              <a:t>gmd:eastBoundLongitude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    &lt;</a:t>
            </a:r>
            <a:r>
              <a:rPr lang="en-US" sz="1200" dirty="0" err="1"/>
              <a:t>gmd:</a:t>
            </a:r>
            <a:r>
              <a:rPr lang="en-US" sz="1200" b="1" dirty="0" err="1"/>
              <a:t>southBoundLatitude</a:t>
            </a:r>
            <a:r>
              <a:rPr lang="en-US" sz="1200" dirty="0"/>
              <a:t>&gt;&lt;</a:t>
            </a:r>
            <a:r>
              <a:rPr lang="en-US" sz="1200" dirty="0" err="1"/>
              <a:t>gco:Decimal</a:t>
            </a:r>
            <a:r>
              <a:rPr lang="en-US" sz="1200" dirty="0"/>
              <a:t>&gt;</a:t>
            </a:r>
            <a:r>
              <a:rPr lang="en-US" sz="1200" b="1" dirty="0"/>
              <a:t>51.8526434</a:t>
            </a:r>
            <a:r>
              <a:rPr lang="en-US" sz="1200" dirty="0"/>
              <a:t>&lt;/</a:t>
            </a:r>
            <a:r>
              <a:rPr lang="en-US" sz="1200" dirty="0" err="1"/>
              <a:t>gco:Decimal</a:t>
            </a:r>
            <a:r>
              <a:rPr lang="en-US" sz="1200" dirty="0"/>
              <a:t>&gt;&lt;/</a:t>
            </a:r>
            <a:r>
              <a:rPr lang="en-US" sz="1200" dirty="0" err="1"/>
              <a:t>gmd:southBoundLatitude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    &lt;</a:t>
            </a:r>
            <a:r>
              <a:rPr lang="en-US" sz="1200" dirty="0" err="1"/>
              <a:t>gmd:</a:t>
            </a:r>
            <a:r>
              <a:rPr lang="en-US" sz="1200" b="1" dirty="0" err="1"/>
              <a:t>northBoundLatitude</a:t>
            </a:r>
            <a:r>
              <a:rPr lang="en-US" sz="1200" dirty="0"/>
              <a:t>&gt;&lt;</a:t>
            </a:r>
            <a:r>
              <a:rPr lang="en-US" sz="1200" dirty="0" err="1"/>
              <a:t>gco:Decimal</a:t>
            </a:r>
            <a:r>
              <a:rPr lang="en-US" sz="1200" dirty="0"/>
              <a:t>&gt;</a:t>
            </a:r>
            <a:r>
              <a:rPr lang="en-US" sz="1200" b="1" dirty="0"/>
              <a:t>52.0129335</a:t>
            </a:r>
            <a:r>
              <a:rPr lang="en-US" sz="1200" dirty="0"/>
              <a:t>&lt;/</a:t>
            </a:r>
            <a:r>
              <a:rPr lang="en-US" sz="1200" dirty="0" err="1"/>
              <a:t>gco:Decimal</a:t>
            </a:r>
            <a:r>
              <a:rPr lang="en-US" sz="1200" dirty="0"/>
              <a:t>&gt;&lt;/</a:t>
            </a:r>
            <a:r>
              <a:rPr lang="en-US" sz="1200" dirty="0" err="1"/>
              <a:t>gmd:northBoundLatitude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    &lt;/</a:t>
            </a:r>
            <a:r>
              <a:rPr lang="en-US" sz="1200" dirty="0" err="1"/>
              <a:t>gmd:EX_GeographicBoundingBox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&lt;/</a:t>
            </a:r>
            <a:r>
              <a:rPr lang="en-US" sz="1200" dirty="0" err="1"/>
              <a:t>gmd:geographicElement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&lt;/</a:t>
            </a:r>
            <a:r>
              <a:rPr lang="en-US" sz="1200" dirty="0" err="1"/>
              <a:t>gmd:EX_Extent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el-covmd-ks:domainExtent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el-covmd-ks:inspireId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&lt;</a:t>
            </a:r>
            <a:r>
              <a:rPr lang="en-US" sz="1200" dirty="0" err="1"/>
              <a:t>base:Identifier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base:</a:t>
            </a:r>
            <a:r>
              <a:rPr lang="en-US" sz="1200" b="1" dirty="0" err="1"/>
              <a:t>localId</a:t>
            </a:r>
            <a:r>
              <a:rPr lang="en-US" sz="1200" dirty="0"/>
              <a:t>&gt;</a:t>
            </a:r>
            <a:r>
              <a:rPr lang="en-US" sz="1200" b="1" dirty="0"/>
              <a:t>INSPIRE_WNZ_5_NAP</a:t>
            </a:r>
            <a:r>
              <a:rPr lang="en-US" sz="1200" dirty="0"/>
              <a:t>&lt;/</a:t>
            </a:r>
            <a:r>
              <a:rPr lang="en-US" sz="1200" dirty="0" err="1"/>
              <a:t>base:localId</a:t>
            </a:r>
            <a:r>
              <a:rPr lang="en-US" sz="1200" dirty="0"/>
              <a:t>&gt;</a:t>
            </a:r>
          </a:p>
          <a:p>
            <a:r>
              <a:rPr lang="en-US" sz="1200" dirty="0"/>
              <a:t>            &lt;</a:t>
            </a:r>
            <a:r>
              <a:rPr lang="en-US" sz="1200" dirty="0" err="1"/>
              <a:t>base:</a:t>
            </a:r>
            <a:r>
              <a:rPr lang="en-US" sz="1200" b="1" dirty="0" err="1"/>
              <a:t>namespace</a:t>
            </a:r>
            <a:r>
              <a:rPr lang="en-US" sz="1200" dirty="0"/>
              <a:t>&gt;</a:t>
            </a:r>
            <a:r>
              <a:rPr lang="en-US" sz="1200" b="1" dirty="0"/>
              <a:t>https://www.rijkswaterstaat.nl</a:t>
            </a:r>
            <a:r>
              <a:rPr lang="en-US" sz="1200" dirty="0"/>
              <a:t>&lt;/base:namespace&gt;</a:t>
            </a:r>
          </a:p>
          <a:p>
            <a:r>
              <a:rPr lang="en-US" sz="1200" dirty="0"/>
              <a:t>        &lt;/</a:t>
            </a:r>
            <a:r>
              <a:rPr lang="en-US" sz="1200" dirty="0" err="1"/>
              <a:t>base:Identifier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&lt;/</a:t>
            </a:r>
            <a:r>
              <a:rPr lang="en-US" sz="1200" dirty="0" err="1"/>
              <a:t>el-covmd-ks:inspireId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</a:t>
            </a:r>
            <a:r>
              <a:rPr lang="en-US" sz="1200" b="1" dirty="0" err="1"/>
              <a:t>propertyType</a:t>
            </a:r>
            <a:r>
              <a:rPr lang="en-US" sz="1200" dirty="0"/>
              <a:t>&gt;</a:t>
            </a:r>
            <a:r>
              <a:rPr lang="en-US" sz="1200" b="1" dirty="0"/>
              <a:t>depth</a:t>
            </a:r>
            <a:r>
              <a:rPr lang="en-US" sz="1200" dirty="0"/>
              <a:t>&lt;/</a:t>
            </a:r>
            <a:r>
              <a:rPr lang="en-US" sz="1200" dirty="0" err="1"/>
              <a:t>el-covmd-ks:propertyType</a:t>
            </a:r>
            <a:r>
              <a:rPr lang="en-US" sz="1200" dirty="0"/>
              <a:t>&gt;</a:t>
            </a:r>
          </a:p>
          <a:p>
            <a:r>
              <a:rPr lang="en-US" sz="1200" dirty="0"/>
              <a:t>    &lt;</a:t>
            </a:r>
            <a:r>
              <a:rPr lang="en-US" sz="1200" dirty="0" err="1"/>
              <a:t>el-covmd-ks:</a:t>
            </a:r>
            <a:r>
              <a:rPr lang="en-US" sz="1200" b="1" dirty="0" err="1"/>
              <a:t>surfaceType</a:t>
            </a:r>
            <a:r>
              <a:rPr lang="en-US" sz="1200" dirty="0"/>
              <a:t>&gt;</a:t>
            </a:r>
            <a:r>
              <a:rPr lang="en-US" sz="1200" b="1" dirty="0"/>
              <a:t>DTM</a:t>
            </a:r>
            <a:r>
              <a:rPr lang="en-US" sz="1200" dirty="0"/>
              <a:t>&lt;/</a:t>
            </a:r>
            <a:r>
              <a:rPr lang="en-US" sz="1200" dirty="0" err="1"/>
              <a:t>el-covmd-ks:surfaceType</a:t>
            </a:r>
            <a:r>
              <a:rPr lang="en-US" sz="1200" dirty="0"/>
              <a:t>&gt;</a:t>
            </a:r>
          </a:p>
          <a:p>
            <a:r>
              <a:rPr lang="en-US" sz="1200" dirty="0"/>
              <a:t>&lt;/</a:t>
            </a:r>
            <a:r>
              <a:rPr lang="en-US" sz="1200" dirty="0" err="1"/>
              <a:t>el-covmd-ks:ElevationGridCoverageMetadata</a:t>
            </a:r>
            <a:r>
              <a:rPr lang="en-US" sz="1200" dirty="0"/>
              <a:t>&gt;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84CA194-D576-45C3-A5CC-4EB2A565B8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XML Snippet for Elevation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As foreseen by the </a:t>
            </a:r>
            <a:br>
              <a:rPr lang="en-US" dirty="0"/>
            </a:br>
            <a:r>
              <a:rPr lang="en-US" dirty="0"/>
              <a:t>Coverage Good Practice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139202-85B8-41BF-BD4D-73099DDA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0" y="3979002"/>
            <a:ext cx="6048228" cy="24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308A29-B4AE-47E6-BF35-19EC041D3C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Putting it all together, for one coverage, you need:</a:t>
            </a:r>
          </a:p>
          <a:p>
            <a:r>
              <a:rPr lang="en-US" dirty="0"/>
              <a:t>1 Coverage ID</a:t>
            </a:r>
          </a:p>
          <a:p>
            <a:r>
              <a:rPr lang="en-US" dirty="0"/>
              <a:t>Gridded data, e.g. </a:t>
            </a:r>
            <a:r>
              <a:rPr lang="en-US" dirty="0" err="1"/>
              <a:t>Tif</a:t>
            </a:r>
            <a:endParaRPr lang="en-US" dirty="0"/>
          </a:p>
          <a:p>
            <a:pPr lvl="1"/>
            <a:r>
              <a:rPr lang="en-US" dirty="0"/>
              <a:t>Can be multiple files</a:t>
            </a:r>
          </a:p>
          <a:p>
            <a:r>
              <a:rPr lang="en-US" dirty="0"/>
              <a:t>1 XML Snippet</a:t>
            </a:r>
          </a:p>
          <a:p>
            <a:r>
              <a:rPr lang="en-US" dirty="0"/>
              <a:t>Language (usually default English)</a:t>
            </a:r>
          </a:p>
          <a:p>
            <a:r>
              <a:rPr lang="en-US" dirty="0"/>
              <a:t>Metadata URLS for</a:t>
            </a:r>
          </a:p>
          <a:p>
            <a:pPr lvl="1"/>
            <a:r>
              <a:rPr lang="en-US" dirty="0"/>
              <a:t>Service Metadata (ISO 19119)</a:t>
            </a:r>
          </a:p>
          <a:p>
            <a:pPr lvl="1"/>
            <a:r>
              <a:rPr lang="en-US" dirty="0"/>
              <a:t>Dataset Metadata (ISO 19115)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CD448-32F0-4474-98C1-333BA8E4819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26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B6CA7-3B4B-4685-82AA-6777289981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08848A-04CB-4847-BF49-6F272858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data</a:t>
            </a:r>
          </a:p>
        </p:txBody>
      </p:sp>
    </p:spTree>
    <p:extLst>
      <p:ext uri="{BB962C8B-B14F-4D97-AF65-F5344CB8AC3E}">
        <p14:creationId xmlns:p14="http://schemas.microsoft.com/office/powerpoint/2010/main" val="3047356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F029A5-37FF-41CA-9D5B-F9A97FF957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rasdaman, details at:</a:t>
            </a:r>
            <a:br>
              <a:rPr lang="en-US" dirty="0"/>
            </a:br>
            <a:r>
              <a:rPr lang="en-US" dirty="0">
                <a:hlinkClick r:id="rId2"/>
              </a:rPr>
              <a:t>https://doc.rasdaman.org/02_inst-guide.html</a:t>
            </a:r>
            <a:endParaRPr lang="en-US" b="1" dirty="0"/>
          </a:p>
          <a:p>
            <a:r>
              <a:rPr lang="en-US" dirty="0"/>
              <a:t>Configure import “Recipe” with the correct “Ingredients”, details at:</a:t>
            </a:r>
            <a:br>
              <a:rPr lang="en-US" dirty="0"/>
            </a:br>
            <a:r>
              <a:rPr lang="en-US" dirty="0">
                <a:hlinkClick r:id="rId3"/>
              </a:rPr>
              <a:t>https://doc.rasdaman.org/05_geo-services-guide.html#data-import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25095-7972-431C-962B-03BA9D7D00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27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07727-BE7E-423C-9686-AC2B8983BC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94B97E-48F0-404B-9D56-27650C97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data </a:t>
            </a:r>
            <a:r>
              <a:rPr lang="en-US" sz="3200" dirty="0"/>
              <a:t>(rasdaman)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53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D2531-9DD6-4B5A-914B-5C7531411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28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2ED4D-C86C-4A49-98EB-B23589726C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229A29-5437-47ED-9FF5-F738CD51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data </a:t>
            </a:r>
            <a:br>
              <a:rPr lang="en-US" dirty="0"/>
            </a:br>
            <a:r>
              <a:rPr lang="en-US" sz="3200" dirty="0"/>
              <a:t>(rasdaman)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E9570-9502-4A0F-940A-3E4BB3599998}"/>
              </a:ext>
            </a:extLst>
          </p:cNvPr>
          <p:cNvSpPr txBox="1"/>
          <p:nvPr/>
        </p:nvSpPr>
        <p:spPr>
          <a:xfrm>
            <a:off x="5563262" y="-4667"/>
            <a:ext cx="6628738" cy="677108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"config":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service_url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http://localhost:8080/rasdaman/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tmp_directory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"mock": false,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"automated": 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track_files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false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"input":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coverage_id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A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INSPIRE_WNZ_5_NAP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"paths": [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"recipe":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general_coverage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"options":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"coverage":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"EPSG/0/4258"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"metadata":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"type": "xml",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"global":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"Title": "'metadata placeholder'"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},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"slicer":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"type":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"bands": [{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"name":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Elevation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"identifier": "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}],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50AD77-BEA7-4B88-9BFA-7D2D534E9A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999" y="2350800"/>
            <a:ext cx="6030683" cy="3964060"/>
          </a:xfrm>
        </p:spPr>
        <p:txBody>
          <a:bodyPr/>
          <a:lstStyle/>
          <a:p>
            <a:r>
              <a:rPr lang="en-US" dirty="0"/>
              <a:t>Recipe Ingredients</a:t>
            </a:r>
            <a:br>
              <a:rPr lang="en-US" dirty="0"/>
            </a:br>
            <a:r>
              <a:rPr lang="en-US" dirty="0"/>
              <a:t>(Configuration file)</a:t>
            </a:r>
          </a:p>
          <a:p>
            <a:pPr lvl="1"/>
            <a:r>
              <a:rPr lang="en-US" dirty="0"/>
              <a:t>Local rasdaman service URL</a:t>
            </a:r>
          </a:p>
          <a:p>
            <a:pPr lvl="1"/>
            <a:r>
              <a:rPr lang="en-US" dirty="0"/>
              <a:t>Coverage ID</a:t>
            </a:r>
          </a:p>
          <a:p>
            <a:pPr lvl="1"/>
            <a:r>
              <a:rPr lang="en-US" dirty="0"/>
              <a:t>Path to gridded data files, e.g. </a:t>
            </a:r>
            <a:r>
              <a:rPr lang="en-US" dirty="0" err="1"/>
              <a:t>Tif</a:t>
            </a:r>
            <a:endParaRPr lang="en-US" dirty="0"/>
          </a:p>
          <a:p>
            <a:pPr lvl="1"/>
            <a:r>
              <a:rPr lang="en-US" dirty="0"/>
              <a:t>CRS, e.g., EPSG/0/4258</a:t>
            </a:r>
          </a:p>
          <a:p>
            <a:pPr lvl="1"/>
            <a:r>
              <a:rPr lang="en-US" dirty="0"/>
              <a:t>Bands, in the case of Elevation, should be</a:t>
            </a:r>
          </a:p>
          <a:p>
            <a:pPr lvl="2"/>
            <a:r>
              <a:rPr lang="en-US" dirty="0"/>
              <a:t>name: Elevation</a:t>
            </a:r>
          </a:p>
          <a:p>
            <a:pPr lvl="2"/>
            <a:r>
              <a:rPr lang="en-US" dirty="0"/>
              <a:t>identifier: Grey</a:t>
            </a:r>
          </a:p>
        </p:txBody>
      </p:sp>
    </p:spTree>
    <p:extLst>
      <p:ext uri="{BB962C8B-B14F-4D97-AF65-F5344CB8AC3E}">
        <p14:creationId xmlns:p14="http://schemas.microsoft.com/office/powerpoint/2010/main" val="168780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F029A5-37FF-41CA-9D5B-F9A97FF957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Coverage by running import script with “Ingredients”: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wcst_import.sh path/to/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my_ingredients.json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Update Coverage with XML Snippet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 --user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petauser:petapasswd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coverageId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test_mr_metadata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"file=@/home/rasdaman/Downloads/test_metadata.xml"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"http://localhost:8080/rasdaman/admin/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UpdateCoverageMetadata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25095-7972-431C-962B-03BA9D7D00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29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07727-BE7E-423C-9686-AC2B8983BC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94B97E-48F0-404B-9D56-27650C97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Providing data </a:t>
            </a:r>
            <a:r>
              <a:rPr lang="en-US" sz="3200" dirty="0"/>
              <a:t>(rasdaman)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9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</a:t>
            </a:fld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29" y="1173960"/>
            <a:ext cx="10058400" cy="45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871DF8-2E17-43B6-8D0C-837068806D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000" y="2350800"/>
            <a:ext cx="10922400" cy="4177772"/>
          </a:xfrm>
        </p:spPr>
        <p:txBody>
          <a:bodyPr/>
          <a:lstStyle/>
          <a:p>
            <a:r>
              <a:rPr lang="en-US" dirty="0"/>
              <a:t>While ideally grid generated to correct CRS, can be transformed. Using GDAL, following requests provide compressed transformed grid: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gdalwarp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-tap -tr 30 30 -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EPSG:4258 -of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input_file.tif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output_file.vrt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gdal_translate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-co compress=LZW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output_file.vrt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output_file.tif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Alternatively:</a:t>
            </a:r>
          </a:p>
          <a:p>
            <a:pPr marL="313200" lvl="1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gdalwarp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t_srs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EPSG:4258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input_file.tif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output_file.tif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C4656-CB20-4D87-B333-668EDB79FAC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30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F5B8C-B6E1-471E-8060-FF4C68544E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0CE7B8-59D4-4B5C-9F37-1F2D6AD1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 Issues – Wrong CRS</a:t>
            </a:r>
          </a:p>
        </p:txBody>
      </p:sp>
    </p:spTree>
    <p:extLst>
      <p:ext uri="{BB962C8B-B14F-4D97-AF65-F5344CB8AC3E}">
        <p14:creationId xmlns:p14="http://schemas.microsoft.com/office/powerpoint/2010/main" val="398404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973DA1-B7E4-43D6-BF2B-1CCDB4E36B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gdal_retile.py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512 512 -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.. AHN3_ZuidLimburg_subset.tif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97319-A4B9-4207-875D-9A0BC2F518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31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BD0D5-B0F6-4549-8942-5FE22FBBF5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E42214-A18E-4B93-BAB8-7586B7EB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 Issues – Too little Memory</a:t>
            </a:r>
          </a:p>
        </p:txBody>
      </p:sp>
    </p:spTree>
    <p:extLst>
      <p:ext uri="{BB962C8B-B14F-4D97-AF65-F5344CB8AC3E}">
        <p14:creationId xmlns:p14="http://schemas.microsoft.com/office/powerpoint/2010/main" val="1711877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AA5E6F-4169-4E6A-AD57-76C5AD3B40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General Rule of Thumb:</a:t>
            </a:r>
          </a:p>
          <a:p>
            <a:pPr lvl="1"/>
            <a:r>
              <a:rPr lang="en-US" dirty="0"/>
              <a:t>RAM: 64GB</a:t>
            </a:r>
          </a:p>
          <a:p>
            <a:pPr lvl="1"/>
            <a:r>
              <a:rPr lang="en-US" dirty="0"/>
              <a:t>Hard Disk: </a:t>
            </a:r>
            <a:r>
              <a:rPr lang="en-US" dirty="0" err="1"/>
              <a:t>Approx</a:t>
            </a:r>
            <a:r>
              <a:rPr lang="en-US" dirty="0"/>
              <a:t> 3 x Data Volume</a:t>
            </a:r>
          </a:p>
          <a:p>
            <a:pPr lvl="1"/>
            <a:r>
              <a:rPr lang="en-US" dirty="0"/>
              <a:t>CPUs: Depends on degree of parallelization</a:t>
            </a:r>
          </a:p>
          <a:p>
            <a:pPr lvl="2"/>
            <a:r>
              <a:rPr lang="en-US" dirty="0"/>
              <a:t>Runs on 4 cores</a:t>
            </a:r>
          </a:p>
          <a:p>
            <a:pPr lvl="2"/>
            <a:r>
              <a:rPr lang="en-US" dirty="0"/>
              <a:t>8 CPUs basic recommendation</a:t>
            </a:r>
          </a:p>
          <a:p>
            <a:r>
              <a:rPr lang="en-US" dirty="0"/>
              <a:t>How to estimate:</a:t>
            </a:r>
          </a:p>
          <a:p>
            <a:pPr lvl="1"/>
            <a:r>
              <a:rPr lang="en-US" dirty="0"/>
              <a:t>Difficult, thus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lvl="1"/>
            <a:r>
              <a:rPr lang="en-US" dirty="0"/>
              <a:t>VMs allow for simple scaling based on actual usage and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CEE49-D464-4F35-A632-B4E18990C1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32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9AA8A-5C9A-4D6D-AE59-FC63F185F8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06F792-521C-43FB-882B-391A8BD2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 – Server Scoping</a:t>
            </a:r>
          </a:p>
        </p:txBody>
      </p:sp>
    </p:spTree>
    <p:extLst>
      <p:ext uri="{BB962C8B-B14F-4D97-AF65-F5344CB8AC3E}">
        <p14:creationId xmlns:p14="http://schemas.microsoft.com/office/powerpoint/2010/main" val="249283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857" y="618565"/>
            <a:ext cx="10602402" cy="5696511"/>
          </a:xfr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33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143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7737FC-1A2A-4CFA-9DE9-38FB332C9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WCS Requests</a:t>
            </a:r>
          </a:p>
          <a:p>
            <a:r>
              <a:rPr lang="en-US" dirty="0"/>
              <a:t>Some Endpoints</a:t>
            </a:r>
          </a:p>
          <a:p>
            <a:r>
              <a:rPr lang="en-US" dirty="0"/>
              <a:t>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BB6FF-3378-454F-A92D-8F841C71C6C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34</a:t>
            </a:fld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002D83-EA0A-4D17-A977-D8C1DA3E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Coverages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122CB-DEC3-4CCB-96D8-37E84689985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946D64E-8792-4F8B-A962-777763D1626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b="6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938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0E8343-A6C6-4B88-B718-108422F51C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Web Map Service (WMS)</a:t>
            </a:r>
          </a:p>
          <a:p>
            <a:r>
              <a:rPr lang="en-US" dirty="0"/>
              <a:t>Web Feature Service (WFS)</a:t>
            </a:r>
          </a:p>
          <a:p>
            <a:r>
              <a:rPr lang="en-US" b="1" dirty="0"/>
              <a:t>Web Coverage Service (WCS)</a:t>
            </a:r>
          </a:p>
          <a:p>
            <a:r>
              <a:rPr lang="en-US" dirty="0"/>
              <a:t>Web Coverage Processing Service (WCPS)</a:t>
            </a:r>
            <a:endParaRPr lang="en-US" b="1" dirty="0"/>
          </a:p>
          <a:p>
            <a:r>
              <a:rPr lang="en-US" dirty="0"/>
              <a:t>Sensor Observation Service (SOS)</a:t>
            </a:r>
          </a:p>
          <a:p>
            <a:r>
              <a:rPr lang="en-US" dirty="0"/>
              <a:t>Catalogue Service Web (CSW)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6AA440-7F53-499F-A5AA-2525A307F3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35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75790-CFA0-4216-913B-FF230CDD1C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D3CB3E-DD13-4313-8D83-69A6ACDB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Web Services (OWS)</a:t>
            </a:r>
          </a:p>
        </p:txBody>
      </p:sp>
    </p:spTree>
    <p:extLst>
      <p:ext uri="{BB962C8B-B14F-4D97-AF65-F5344CB8AC3E}">
        <p14:creationId xmlns:p14="http://schemas.microsoft.com/office/powerpoint/2010/main" val="1414331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34DFDE-E8A0-450E-9A56-41BD5A2AD8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GetCapabilities</a:t>
            </a:r>
            <a:endParaRPr lang="en-US" dirty="0"/>
          </a:p>
          <a:p>
            <a:r>
              <a:rPr lang="en-US" dirty="0" err="1"/>
              <a:t>DescribeCoverage</a:t>
            </a:r>
            <a:endParaRPr lang="en-US" dirty="0"/>
          </a:p>
          <a:p>
            <a:r>
              <a:rPr lang="en-US" dirty="0" err="1"/>
              <a:t>GetCoverage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A1DE5-B469-4993-A695-B0FCEEE033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36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0D859-AB54-4B5A-A809-95F1F0C473D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F55C0B-FBD9-4321-A46C-1E0BB913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Requests</a:t>
            </a:r>
          </a:p>
        </p:txBody>
      </p:sp>
    </p:spTree>
    <p:extLst>
      <p:ext uri="{BB962C8B-B14F-4D97-AF65-F5344CB8AC3E}">
        <p14:creationId xmlns:p14="http://schemas.microsoft.com/office/powerpoint/2010/main" val="1774604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439922-F42B-43B3-891A-7F55CF0016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Basic information about the service endpoint</a:t>
            </a:r>
          </a:p>
          <a:p>
            <a:r>
              <a:rPr lang="en-US" dirty="0"/>
              <a:t>Common to all OGC Web Services (OWS)</a:t>
            </a:r>
          </a:p>
          <a:p>
            <a:r>
              <a:rPr lang="en-US" dirty="0"/>
              <a:t>Request Structure:</a:t>
            </a:r>
          </a:p>
          <a:p>
            <a:pPr marL="313200" lvl="1" indent="0">
              <a:buNone/>
            </a:pPr>
            <a:r>
              <a:rPr lang="en-US" sz="2400" dirty="0"/>
              <a:t>http://{WCS Endpoint}/</a:t>
            </a:r>
            <a:r>
              <a:rPr lang="en-US" sz="2400" dirty="0" err="1"/>
              <a:t>ows</a:t>
            </a:r>
            <a:r>
              <a:rPr lang="en-US" sz="2400" dirty="0"/>
              <a:t>?</a:t>
            </a:r>
            <a:br>
              <a:rPr lang="en-US" sz="2400" dirty="0"/>
            </a:br>
            <a:r>
              <a:rPr lang="en-US" sz="2400" dirty="0"/>
              <a:t>	SERVICE=WCS&amp; </a:t>
            </a:r>
            <a:br>
              <a:rPr lang="en-US" sz="2400" dirty="0"/>
            </a:br>
            <a:r>
              <a:rPr lang="en-US" sz="2400" dirty="0"/>
              <a:t>	VERSION=2.0.1&amp;</a:t>
            </a:r>
            <a:br>
              <a:rPr lang="en-US" sz="2400" dirty="0"/>
            </a:br>
            <a:r>
              <a:rPr lang="en-US" sz="2400" dirty="0"/>
              <a:t>	REQUEST=</a:t>
            </a:r>
            <a:r>
              <a:rPr lang="en-US" sz="2400" b="1" dirty="0"/>
              <a:t>GetCapabilities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CE04F7-B0A4-4478-828C-24EA9AC36C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37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401A6-2379-4083-9BA9-90063C8892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BD8ED8-2D41-48D8-8195-E79BCB2C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Requests - </a:t>
            </a:r>
            <a:r>
              <a:rPr lang="en-US" dirty="0" err="1"/>
              <a:t>GetCapabilities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5509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DF5C49-A939-459E-A656-9C6B42FDAC2B}"/>
              </a:ext>
            </a:extLst>
          </p:cNvPr>
          <p:cNvSpPr txBox="1"/>
          <p:nvPr/>
        </p:nvSpPr>
        <p:spPr>
          <a:xfrm>
            <a:off x="318539" y="7383710"/>
            <a:ext cx="21459721" cy="4785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&lt;?xml version="1.0" encoding="UTF-8"?&gt;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fr-FR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wcs:Capabilities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version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2.0.1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xmlns:crs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http://www.opengis.net/wcs/service-extension/crs/1.0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xmlns:gml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http://www.opengis.net/gml/3.2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xmlns:int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http://www.opengis.net/wcs/interpolation/1.0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xmlns:ows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http://www.opengis.net/ows/2.0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xmlns:rasdaman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http://www.rasdaman.org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xmlns:swe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http://www.opengis.net/swe/2.0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xmlns:wcs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http://www.opengis.net/wcs/2.0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xmlns:xlink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http://www.w3.org/1999/xlink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xmlns:xsi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http://www.w3.org/2001/XMLSchema-instance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xmlns:inspire_dls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http://inspire.ec.europa.eu/</a:t>
            </a:r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schemas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inspire_dls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/1.0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xmlns:inspire_common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http://inspire.ec.europa.eu/</a:t>
            </a:r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schemas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common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/1.0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xsi:schemaLocation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http://www.opengis.net/wcs/2.0 http://schemas.opengis.net/wcs/2.0/wcsGetCapabilities.xsd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http://inspire.ec.europa.eu/schemas/inspire_dls/1.0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http://inspire.ec.europa.eu/schemas/inspire_dls/1.0/inspire_dls.xsd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ows:ServiceIdentification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ows:Title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rasdaman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ows:Title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ows:Abstract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rasdaman server - free download from www.rasdaman.org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ows:Abstract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ows:ServiceType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 WCS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ows:ServiceType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ows:ServiceTypeVersion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2.0.1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ows:ServiceTypeVersion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ows:ServiceTypeVersion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2.1.0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ows:ServiceTypeVersion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http://www.opengis.net/spec/GMLCOV/1.0/conf/gml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http://www.opengis.net/spec/GMLCOV/1.0/conf/gml-coverage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http://www.opengis.net/spec/WCS_coverage-encoding_geotiff/1.0/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http://www.opengis.net/spec/GMLJP2/2.0/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http://www.opengis.net/spec/WCS_coverage-encoding_jpeg2000/1.0/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https://www.ietf.org/rfc/rfc4180.txt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https://www.www.json.org/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https://www.w3.org/Graphics/JPEG/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http://www.w3.org/TR/PNG/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http://www.opengis.net/spec/WCS_coverage-encoding_netcdf/1.0/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http://www.opengis.net/spec/GMLCOV/1.0/conf/multipart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http://www.opengis.net/spec/WCS_service-extension_interpolation/1.0/conf/interpolation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http://www.opengis.net/spec/WCS_service-extension_range-subsetting/1.0/conf/record-subsetting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http://www.opengis.net/spec/WCS_service-extension_scaling/1.0/conf/scaling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http://www.opengis.net/spec/WCS_service-extension_processing/2.0/conf/processing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http://www.opengis.net/spec/WCS_protocol-binding_get-kvp/1.0/conf/get-kvp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http://www.opengis.net/spec/WCS_protocol-binding_soap/1.0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http://www.opengis.net/spec/WCS_protocol-binding_post-xml/1.0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http://www.opengis.net/spec/WCS_service-extension_transaction/2.0/conf/insert+delete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http://www.opengis.net/spec/WCS_service-extension_crs/1.0/conf/crs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ows:Profile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ows:ServiceIdentification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ows:ServiceProvider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ows:ProviderName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Jacobs University Bremen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ows:ProviderName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ows:ProviderSite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xlink:href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http://rasdaman.org/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ows:ServiceContact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ows:IndividualName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Prof. Dr. Peter Baumann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ows:IndividualName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ows:PositionName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Project Leader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ows:PositionName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ows:ContactInfo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ows:Phone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ows:Voice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+49 421 20040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ows:Voice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ows:Phone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ows:Address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ows:DeliveryPoint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Campus Ring 1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ows:DeliveryPoint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ows:City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Bremen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ows:City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ows:PostalCode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28759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ows:PostalCode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ows:Country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Germany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ows:Country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ows:ElectronicMailAddress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p.baumann@jacobs-university.de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ows:ElectronicMailAddress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ows:Address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ows:ContactInfo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ows:Role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pointOfContact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ows:Role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ows:ServiceContact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ows:ServiceProvider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ows:OperationsMetadata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ows:Operation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GetCapabilities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ows:DCP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ows:HTTP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ows:Get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xlink:href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https://coverage-demo.wetransform.eu/rasdaman/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ows:Post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xlink:href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https://coverage-demo.wetransform.eu/rasdaman/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ows:HTTP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ows:DCP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ows:Operation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ows:Operation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DescribeCoverage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ows:DCP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ows:HTTP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ows:Get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xlink:href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https://coverage-demo.wetransform.eu/rasdaman/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ows:Post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xlink:href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https://coverage-demo.wetransform.eu/rasdaman/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ows:HTTP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ows:DCP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ows:Operation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ows:Operation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GetCoverage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ows:DCP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ows:HTTP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ows:Get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xlink:href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https://coverage-demo.wetransform.eu/rasdaman/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ows:Post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xlink:href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https://coverage-demo.wetransform.eu/rasdaman/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ows:HTTP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ows:DCP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ows:Operation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ows:Constraint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PostEncoding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ows:AllowedValues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ows:Value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ows:Value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ows:Value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SOAP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ows:Value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ows:AllowedValues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ows:Constraint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ows:ExtendedCapabilities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&lt;!--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***** INSPIRE *****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inspire_dls:ExtendedCapabilities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inspire_common:MetadataUrl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inspire_common:URL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https://metadata.rws.nl/INSPIRE-SERVICE-f670705f-f4e9-11e6-81e4-52540023a883_20211012-160900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inspire_common:URL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inspire_common:MediaType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application/vnd.iso.19139+xml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inspire_common:MediaType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inspire_common:MetadataUrl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inspire_common:SupportedLanguages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inspire_common:DefaultLanguage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inspire_common:Language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inspire_common:Language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inspire_common:DefaultLanguage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inspire_common:SupportedLanguages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inspire_common:ResponseLanguage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inspire_common:Language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inspire_common:Language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inspire_common:ResponseLanguage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inspire_dls:SpatialDataSetIdentifier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metadataURL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https://metadata.rws.nl/INSPIRE-DATASET-f670705f-f4e9-11e6-81e4-52540023a883_20211012-160902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inspire_common:Code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INSPIRE_WNZ_5_NAP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inspire_common:Code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inspire_common:Namespace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https://coverage-demo.wetransform.eu/rasdaman/ows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inspire_common:Namespace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inspire_dls:SpatialDataSetIdentifier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inspire_dls:ExtendedCapabilities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ows:ExtendedCapabilities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ows:OperationsMetadata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wcs:ServiceMetadata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gml+xml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image/jpeg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png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image/tiff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gtiff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image/bmp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image/jp2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netcdf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text/csv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application/json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application/dem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ehdr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elas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envi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-fit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-fits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image/gif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netcdf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gmt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application/x-ogc-gs7bg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gsag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gsbg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application/x-ogc-hf2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erdas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hfa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ingr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application/x-ogc-isis2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erdas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application/x-ogc-mff2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nitf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paux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pcidsk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pcraster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-pdf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-pnm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text/x-r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rmf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sgi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vrt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xpm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application/x-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ogc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zmap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text/html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wcs:formatSupported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wcs:Extension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http://www.opengis.net/def/interpolation/OGC/1.0/near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http://www.opengis.net/def/interpolation/OGC/1.0/bilinear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http://www.opengis.net/def/interpolation/OGC/1.0/cubic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http://www.opengis.net/def/interpolation/OGC/1.0/cubicspline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http://www.opengis.net/def/interpolation/OGC/1.0/lanczos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http://www.opengis.net/def/interpolation/OGC/1.0/average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http://www.opengis.net/def/interpolation/OGC/1.0/mode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http://www.opengis.net/def/interpolation/OGC/1.0/max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http://www.opengis.net/def/interpolation/OGC/1.0/min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http://www.opengis.net/def/interpolation/OGC/1.0/med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http://www.opengis.net/def/interpolation/OGC/1.0/q1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http://www.opengis.net/def/interpolation/OGC/1.0/q3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int:InterpolationMetadata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crs:CrsMetadata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crs:crsSupported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http://www.opengis.net/def/crs/EPSG/0/4326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crs:crsSupported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crs:CrsMetadata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wcs:Extension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wcs:ServiceMetadata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wcs:Contents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wcs:CoverageSummary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wcs:CoverageId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INSPIRE_WNZ_5_NAP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wcs:CoverageId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wcs:CoverageSubtype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RectifiedGridCoverage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wcs:CoverageSubtype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ows:WGS84BoundingBox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ows:LowerCorner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5.474560857611385 50.724518781403006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ows:LowerCorner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ows:UpperCorner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6.272983771746333 51.6764934403505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ows:UpperCorner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ows:WGS84BoundingBox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ows:BoundingBox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http://localhost:8080/def/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/EPSG/0/3035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dimensions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ows:LowerCorner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3077582.0 4008022.0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ows:LowerCorner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ows:UpperCorner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3180858.0 4058088.0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ows:UpperCorner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ows:BoundingBox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rasdaman:sizeInBytes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20682464864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rasdaman:sizeInBytes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rasdaman:axisList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Y,X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rasdaman:axisList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ows:Metadata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wcs:CoverageSummary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wcs:Contents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wcs:Capabilities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1600" dirty="0">
              <a:highlight>
                <a:srgbClr val="FFFFFF"/>
              </a:highlight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7F00DD-D091-4B9B-9755-42EEE7FE1F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E6AAE-F208-4D26-9B2D-C60A82D266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38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24F3C-7A24-4FF2-AA5C-596F3A7F1B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03956-5881-4431-AF7B-605F0B84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281950"/>
            <a:ext cx="10933200" cy="527395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WCS Requests - </a:t>
            </a:r>
            <a:r>
              <a:rPr lang="en-US" dirty="0" err="1"/>
              <a:t>GetCapabilities</a:t>
            </a:r>
            <a:r>
              <a:rPr lang="en-US" dirty="0"/>
              <a:t> Response</a:t>
            </a:r>
          </a:p>
        </p:txBody>
      </p:sp>
    </p:spTree>
    <p:extLst>
      <p:ext uri="{BB962C8B-B14F-4D97-AF65-F5344CB8AC3E}">
        <p14:creationId xmlns:p14="http://schemas.microsoft.com/office/powerpoint/2010/main" val="58578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6.925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0B204B-C08D-4944-9391-5333D0AB26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000" y="2122200"/>
            <a:ext cx="10922400" cy="4610388"/>
          </a:xfrm>
        </p:spPr>
        <p:txBody>
          <a:bodyPr>
            <a:normAutofit/>
          </a:bodyPr>
          <a:lstStyle/>
          <a:p>
            <a:r>
              <a:rPr lang="en-US" dirty="0"/>
              <a:t>Rasdaman </a:t>
            </a:r>
            <a:br>
              <a:rPr lang="en-US" dirty="0"/>
            </a:br>
            <a:r>
              <a:rPr lang="en-US" dirty="0"/>
              <a:t>endpoint </a:t>
            </a:r>
            <a:br>
              <a:rPr lang="en-US" dirty="0"/>
            </a:br>
            <a:r>
              <a:rPr lang="en-US" dirty="0"/>
              <a:t>provides </a:t>
            </a:r>
            <a:br>
              <a:rPr lang="en-US" dirty="0"/>
            </a:br>
            <a:r>
              <a:rPr lang="en-US" dirty="0"/>
              <a:t>simple GUI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https://coverage-demo.wetransform.eu/rasdaman/ows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70786-CF94-4302-823C-CC2D3E117D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39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5DE04-612A-4CBD-86F5-1AE39410143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C7B681-773A-4D29-94A8-E7730EBC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Requests - </a:t>
            </a:r>
            <a:r>
              <a:rPr lang="en-US" dirty="0" err="1"/>
              <a:t>GetCapabilities</a:t>
            </a:r>
            <a:r>
              <a:rPr lang="en-US" dirty="0"/>
              <a:t> Easier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2557D-902D-43B6-AFD7-0EDB594FD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850" y="1861179"/>
            <a:ext cx="8281987" cy="449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9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190346-CE43-4D4E-AA88-7E7F465E092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74" y="1"/>
            <a:ext cx="6030326" cy="686627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7F55F-12AA-4382-ACCC-EA49D94C9AC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94CBE-DE37-442B-8C36-71D873EDA76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E72140-5104-47AE-A7FE-48F3AB77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 is already </a:t>
            </a:r>
            <a:br>
              <a:rPr lang="en-US" dirty="0"/>
            </a:br>
            <a:r>
              <a:rPr lang="en-US" dirty="0"/>
              <a:t>under water</a:t>
            </a:r>
          </a:p>
        </p:txBody>
      </p:sp>
    </p:spTree>
    <p:extLst>
      <p:ext uri="{BB962C8B-B14F-4D97-AF65-F5344CB8AC3E}">
        <p14:creationId xmlns:p14="http://schemas.microsoft.com/office/powerpoint/2010/main" val="4110927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9BA5F9-6AAA-4F54-9938-D4EBE1C5E4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Indepth</a:t>
            </a:r>
            <a:r>
              <a:rPr lang="en-US" dirty="0"/>
              <a:t> information on a specific coverage, includes</a:t>
            </a:r>
          </a:p>
          <a:p>
            <a:pPr lvl="1"/>
            <a:r>
              <a:rPr lang="en-US" dirty="0"/>
              <a:t>Domain: area and resolution for which data is provided, the grid</a:t>
            </a:r>
          </a:p>
          <a:p>
            <a:pPr lvl="1"/>
            <a:r>
              <a:rPr lang="en-US" dirty="0" err="1"/>
              <a:t>RangeType</a:t>
            </a:r>
            <a:r>
              <a:rPr lang="en-US" dirty="0"/>
              <a:t>: information on the values being provided</a:t>
            </a:r>
          </a:p>
          <a:p>
            <a:pPr lvl="1"/>
            <a:r>
              <a:rPr lang="en-US" dirty="0"/>
              <a:t>Coverage Metadata Element content (XML Snippet)</a:t>
            </a:r>
          </a:p>
          <a:p>
            <a:pPr lvl="1"/>
            <a:endParaRPr lang="en-US" dirty="0"/>
          </a:p>
          <a:p>
            <a:r>
              <a:rPr lang="en-US" dirty="0"/>
              <a:t>Request Structure: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sz="2400" dirty="0"/>
              <a:t>{WCS Endpoint}</a:t>
            </a:r>
            <a:r>
              <a:rPr lang="en-US" dirty="0"/>
              <a:t>/</a:t>
            </a:r>
            <a:r>
              <a:rPr lang="en-US" dirty="0" err="1"/>
              <a:t>ows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	SERVICE=WCS&amp;</a:t>
            </a:r>
            <a:br>
              <a:rPr lang="en-US" dirty="0"/>
            </a:br>
            <a:r>
              <a:rPr lang="en-US" dirty="0"/>
              <a:t>	VERSION=2.0.1&amp;</a:t>
            </a:r>
            <a:br>
              <a:rPr lang="en-US" dirty="0"/>
            </a:br>
            <a:r>
              <a:rPr lang="en-US" dirty="0"/>
              <a:t>	REQUEST=</a:t>
            </a:r>
            <a:r>
              <a:rPr lang="en-US" b="1" dirty="0" err="1"/>
              <a:t>DescribeCoverage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	COVERAGEID=INSPIRE_WNZ_5_NAP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8731D-D1D2-4807-986C-1D5820D1E6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40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B941A-181C-4786-8F2B-49273ABDB3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ED141F-C1B2-4F65-A454-5A941DCA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Requests - </a:t>
            </a:r>
            <a:r>
              <a:rPr lang="en-US" dirty="0" err="1"/>
              <a:t>DescribeCoverage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6175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803B26-B3E4-4A7E-9BD9-3ACD96C1F0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91" y="1802034"/>
            <a:ext cx="7497219" cy="505596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6A072-DA41-4D5B-9E34-BB3367EA52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41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16A37-9DDF-4EAF-85E9-0C9D6E1266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393E8B-EF4D-4552-8923-44C249F9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Requests – </a:t>
            </a:r>
            <a:r>
              <a:rPr lang="en-US" dirty="0" err="1"/>
              <a:t>DescribeCoverage</a:t>
            </a:r>
            <a:r>
              <a:rPr lang="en-US" dirty="0"/>
              <a:t> Response </a:t>
            </a:r>
          </a:p>
        </p:txBody>
      </p:sp>
    </p:spTree>
    <p:extLst>
      <p:ext uri="{BB962C8B-B14F-4D97-AF65-F5344CB8AC3E}">
        <p14:creationId xmlns:p14="http://schemas.microsoft.com/office/powerpoint/2010/main" val="39364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3AA8A9-AC87-4CC9-9AF1-B196F16011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804" y="1809346"/>
            <a:ext cx="7838393" cy="475443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6063A-BD70-4B33-8AE4-8B5256456E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42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43BE6-CDA1-47F8-99F6-9F08BE8C60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7DD0CB-B66D-4FD1-A645-B3913202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Requests – </a:t>
            </a:r>
            <a:r>
              <a:rPr lang="en-US" dirty="0" err="1"/>
              <a:t>DescribeCoverage</a:t>
            </a:r>
            <a:r>
              <a:rPr lang="en-US" dirty="0"/>
              <a:t> - Footprint </a:t>
            </a:r>
          </a:p>
        </p:txBody>
      </p:sp>
    </p:spTree>
    <p:extLst>
      <p:ext uri="{BB962C8B-B14F-4D97-AF65-F5344CB8AC3E}">
        <p14:creationId xmlns:p14="http://schemas.microsoft.com/office/powerpoint/2010/main" val="3781709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C42A16-E79D-4529-895F-62216957464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89" y="1892597"/>
            <a:ext cx="8997222" cy="474230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91393-6ECD-4BF9-A5FA-6C2EEC3605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43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92B7C-24CA-4B15-B178-E914EFD0B74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56129D-A4C0-4862-AFEC-69BCD042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Requests - </a:t>
            </a:r>
            <a:r>
              <a:rPr lang="en-US" dirty="0" err="1"/>
              <a:t>DescribeCoverage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9585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9BA5F9-6AAA-4F54-9938-D4EBE1C5E4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Request the Coverage Range (the VALUES!)</a:t>
            </a:r>
          </a:p>
          <a:p>
            <a:r>
              <a:rPr lang="en-US" dirty="0"/>
              <a:t>Various formats available, </a:t>
            </a:r>
            <a:r>
              <a:rPr lang="en-US" dirty="0" err="1"/>
              <a:t>Tif</a:t>
            </a:r>
            <a:r>
              <a:rPr lang="en-US" dirty="0"/>
              <a:t> useful</a:t>
            </a:r>
          </a:p>
          <a:p>
            <a:pPr lvl="1"/>
            <a:endParaRPr lang="en-US" dirty="0"/>
          </a:p>
          <a:p>
            <a:r>
              <a:rPr lang="en-US" dirty="0"/>
              <a:t>Request Structure: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sz="2400" dirty="0"/>
              <a:t>{WCS Endpoint}</a:t>
            </a:r>
            <a:r>
              <a:rPr lang="en-US" dirty="0"/>
              <a:t>/</a:t>
            </a:r>
            <a:r>
              <a:rPr lang="en-US" dirty="0" err="1"/>
              <a:t>ows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	SERVICE=WCS&amp;</a:t>
            </a:r>
            <a:br>
              <a:rPr lang="en-US" dirty="0"/>
            </a:br>
            <a:r>
              <a:rPr lang="en-US" dirty="0"/>
              <a:t>	VERSION=2.0.1&amp;</a:t>
            </a:r>
            <a:br>
              <a:rPr lang="en-US" dirty="0"/>
            </a:br>
            <a:r>
              <a:rPr lang="en-US" dirty="0"/>
              <a:t>	REQUEST=</a:t>
            </a:r>
            <a:r>
              <a:rPr lang="en-US" b="1" dirty="0" err="1"/>
              <a:t>GetCoverage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	COVERAGEID=INSPIRE_WNZ_5_NAP&amp;</a:t>
            </a:r>
            <a:br>
              <a:rPr lang="en-US" dirty="0"/>
            </a:br>
            <a:r>
              <a:rPr lang="en-US" dirty="0"/>
              <a:t>	FORMAT=image/tiff</a:t>
            </a:r>
            <a:br>
              <a:rPr lang="en-US" dirty="0"/>
            </a:br>
            <a:r>
              <a:rPr lang="en-US" i="1" dirty="0"/>
              <a:t>	&amp;</a:t>
            </a:r>
            <a:br>
              <a:rPr lang="en-US" i="1" dirty="0"/>
            </a:br>
            <a:r>
              <a:rPr lang="en-US" i="1" dirty="0"/>
              <a:t>	SUBSET=Y(3117600,3124600)&amp;</a:t>
            </a:r>
            <a:br>
              <a:rPr lang="en-US" i="1" dirty="0"/>
            </a:br>
            <a:r>
              <a:rPr lang="en-US" i="1" dirty="0"/>
              <a:t>	SUBSET=X(4024000,4031000)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Supported formats in </a:t>
            </a:r>
            <a:r>
              <a:rPr lang="en-US" dirty="0" err="1"/>
              <a:t>GetCapabilities</a:t>
            </a:r>
            <a:r>
              <a:rPr lang="en-US" dirty="0"/>
              <a:t> (many!)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8731D-D1D2-4807-986C-1D5820D1E6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44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B941A-181C-4786-8F2B-49273ABDB38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ED141F-C1B2-4F65-A454-5A941DCA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Requests - </a:t>
            </a:r>
            <a:r>
              <a:rPr lang="en-US" dirty="0" err="1"/>
              <a:t>GetCoverage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277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2786A-168E-4263-8A60-2F3F2444FE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45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C280F-4AD5-4480-8B71-9A897D50CC0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887320B0-3662-4426-B5D2-B58AF1F841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3194" y="1855960"/>
            <a:ext cx="5968517" cy="445911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908C82A-5E33-4A35-8094-8A305ED3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93" y="1281950"/>
            <a:ext cx="10933200" cy="1069200"/>
          </a:xfrm>
        </p:spPr>
        <p:txBody>
          <a:bodyPr/>
          <a:lstStyle/>
          <a:p>
            <a:r>
              <a:rPr lang="en-US" dirty="0"/>
              <a:t>Coverage Reality Bites!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4B3C6-62E5-4DA0-8143-9DB1A79BD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18" y="1855959"/>
            <a:ext cx="3767291" cy="44591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C43A1-6AB8-40E0-B0E9-A378C9163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84" y="1855959"/>
            <a:ext cx="3794325" cy="44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9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A0707-A27A-490B-A3BD-872EDB8340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48400" y="6528572"/>
            <a:ext cx="511200" cy="183600"/>
          </a:xfrm>
        </p:spPr>
        <p:txBody>
          <a:bodyPr/>
          <a:lstStyle/>
          <a:p>
            <a:fld id="{6C93B359-CF0D-4389-949E-16A33FCBB3EC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499951-60AF-417B-9916-1799C061C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6123A1-25B2-4343-B266-598EAFAC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1281950"/>
            <a:ext cx="10933200" cy="1069200"/>
          </a:xfrm>
        </p:spPr>
        <p:txBody>
          <a:bodyPr/>
          <a:lstStyle/>
          <a:p>
            <a:r>
              <a:rPr lang="en-US" dirty="0"/>
              <a:t>European Sea Levels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0FAEFEB3-20D3-4CC9-8DDF-EBE9657E6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13" y="-1"/>
            <a:ext cx="6805188" cy="6877011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B60C7F-36F9-411B-8EE6-F7D307D2DB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000" y="2350800"/>
            <a:ext cx="5643209" cy="3964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Different European Countries use different Datum (</a:t>
            </a:r>
            <a:r>
              <a:rPr lang="en-US" sz="2000" dirty="0" err="1"/>
              <a:t>Pegel</a:t>
            </a:r>
            <a:r>
              <a:rPr lang="en-US" sz="2000" dirty="0"/>
              <a:t>), e.g.:</a:t>
            </a:r>
          </a:p>
          <a:p>
            <a:r>
              <a:rPr lang="en-US" sz="2000" dirty="0"/>
              <a:t>NL: </a:t>
            </a:r>
            <a:r>
              <a:rPr lang="nl-NL" sz="2000" dirty="0"/>
              <a:t>Amsterdam Ordnance Datum or Normaal Amsterdams Peil (NAP)</a:t>
            </a:r>
          </a:p>
          <a:p>
            <a:r>
              <a:rPr lang="nl-NL" sz="2000" dirty="0"/>
              <a:t>FR: </a:t>
            </a:r>
            <a:r>
              <a:rPr lang="fr-FR" sz="2000" dirty="0"/>
              <a:t>mètres au-dessus du niveau de la mer (m) – Marseille</a:t>
            </a:r>
          </a:p>
          <a:p>
            <a:r>
              <a:rPr lang="fr-FR" sz="2000" dirty="0"/>
              <a:t>IT: </a:t>
            </a:r>
            <a:r>
              <a:rPr lang="it-IT" sz="2000" dirty="0"/>
              <a:t>metri sul livello del mare (m s.l.m.) – Genua 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D4FFF-1425-4CFA-9C80-C7D038E5D3FB}"/>
              </a:ext>
            </a:extLst>
          </p:cNvPr>
          <p:cNvSpPr txBox="1"/>
          <p:nvPr/>
        </p:nvSpPr>
        <p:spPr>
          <a:xfrm rot="16200000">
            <a:off x="8594542" y="3295562"/>
            <a:ext cx="6933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https://de.wikipedia.org/wiki/</a:t>
            </a:r>
            <a:r>
              <a:rPr lang="en-US" sz="1000" dirty="0" err="1"/>
              <a:t>Höhe_über_dem_Meeresspiegel#Höhenangaben_in_der_Seefahrt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61543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0437DF-E44D-48C4-A994-F7D0452095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XML Snippet Schema must be formalized</a:t>
            </a:r>
          </a:p>
          <a:p>
            <a:pPr lvl="1"/>
            <a:r>
              <a:rPr lang="en-US" dirty="0"/>
              <a:t>Will be submitted to the INSPIRE Coverage Good Practice</a:t>
            </a:r>
          </a:p>
          <a:p>
            <a:r>
              <a:rPr lang="en-US" dirty="0"/>
              <a:t>What values to provide where canals cross?</a:t>
            </a:r>
          </a:p>
          <a:p>
            <a:r>
              <a:rPr lang="en-US" dirty="0"/>
              <a:t>Relative sea levels</a:t>
            </a:r>
          </a:p>
          <a:p>
            <a:pPr lvl="1"/>
            <a:r>
              <a:rPr lang="en-US" dirty="0"/>
              <a:t>While vertical CRS exist, not being utilized, conversion tools missing</a:t>
            </a:r>
          </a:p>
          <a:p>
            <a:pPr lvl="1"/>
            <a:r>
              <a:rPr lang="en-US" dirty="0"/>
              <a:t>INSPIRE Requires use of EVRF2000</a:t>
            </a:r>
          </a:p>
          <a:p>
            <a:pPr lvl="2"/>
            <a:r>
              <a:rPr lang="en-US" dirty="0"/>
              <a:t>EVRF2019 mean-tide height - EPSG:9390 being added to INSPIRE CRS</a:t>
            </a:r>
          </a:p>
          <a:p>
            <a:pPr lvl="1"/>
            <a:r>
              <a:rPr lang="en-US" dirty="0"/>
              <a:t>Formalization of Range Type including vertical CRS still to-do</a:t>
            </a:r>
          </a:p>
          <a:p>
            <a:r>
              <a:rPr lang="en-US" dirty="0"/>
              <a:t>GIS Tools cannot access WCS 2</a:t>
            </a:r>
          </a:p>
          <a:p>
            <a:pPr lvl="1"/>
            <a:r>
              <a:rPr lang="en-US" dirty="0"/>
              <a:t>Download TIF via </a:t>
            </a:r>
            <a:r>
              <a:rPr lang="en-US" dirty="0" err="1"/>
              <a:t>GetCoverage</a:t>
            </a:r>
            <a:r>
              <a:rPr lang="en-US" dirty="0"/>
              <a:t> from a browser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D7407-D28F-420E-859A-AEF3CC0CCA3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47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07B77E-B9F1-469E-B05C-344416E1E0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C2B69E-ED38-497A-9FF7-BB56E3A4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</p:spTree>
    <p:extLst>
      <p:ext uri="{BB962C8B-B14F-4D97-AF65-F5344CB8AC3E}">
        <p14:creationId xmlns:p14="http://schemas.microsoft.com/office/powerpoint/2010/main" val="3022336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B7E3C7-68FA-4F6A-8D21-895D19ED5F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000" y="2212571"/>
            <a:ext cx="10922400" cy="39640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NL Bathymetry:</a:t>
            </a:r>
            <a:br>
              <a:rPr lang="en-US" sz="1400" b="1" dirty="0"/>
            </a:br>
            <a:r>
              <a:rPr lang="en-US" sz="1400" dirty="0">
                <a:hlinkClick r:id="rId2"/>
              </a:rPr>
              <a:t>https://coverage-demo.wetransform.eu/rasdaman/ows?</a:t>
            </a:r>
            <a:br>
              <a:rPr lang="en-US" sz="1400" dirty="0">
                <a:hlinkClick r:id="rId2"/>
              </a:rPr>
            </a:br>
            <a:r>
              <a:rPr lang="en-US" sz="1400" dirty="0">
                <a:hlinkClick r:id="rId2"/>
              </a:rPr>
              <a:t>SERVICE=WCS&amp;VERSION=2.0.1&amp;</a:t>
            </a:r>
            <a:br>
              <a:rPr lang="en-US" sz="1400" dirty="0">
                <a:hlinkClick r:id="rId2"/>
              </a:rPr>
            </a:br>
            <a:r>
              <a:rPr lang="en-US" sz="1400" dirty="0">
                <a:hlinkClick r:id="rId2"/>
              </a:rPr>
              <a:t>REQUEST=</a:t>
            </a:r>
            <a:r>
              <a:rPr lang="en-US" sz="1400" dirty="0" err="1">
                <a:hlinkClick r:id="rId2"/>
              </a:rPr>
              <a:t>GetCoverage</a:t>
            </a:r>
            <a:r>
              <a:rPr lang="en-US" sz="1400" dirty="0">
                <a:hlinkClick r:id="rId2"/>
              </a:rPr>
              <a:t>&amp;</a:t>
            </a:r>
            <a:br>
              <a:rPr lang="en-US" sz="1400" dirty="0">
                <a:hlinkClick r:id="rId2"/>
              </a:rPr>
            </a:br>
            <a:r>
              <a:rPr lang="en-US" sz="1400" dirty="0">
                <a:hlinkClick r:id="rId2"/>
              </a:rPr>
              <a:t>COVERAGEID=INSPIRE_WNZ_5_NAP&amp;</a:t>
            </a:r>
            <a:br>
              <a:rPr lang="en-US" sz="1400" dirty="0">
                <a:hlinkClick r:id="rId2"/>
              </a:rPr>
            </a:br>
            <a:r>
              <a:rPr lang="en-US" sz="1400" dirty="0">
                <a:hlinkClick r:id="rId2"/>
              </a:rPr>
              <a:t>SUBSET=Y(3117600,3124600)&amp;</a:t>
            </a:r>
            <a:br>
              <a:rPr lang="en-US" sz="1400" dirty="0">
                <a:hlinkClick r:id="rId2"/>
              </a:rPr>
            </a:br>
            <a:r>
              <a:rPr lang="en-US" sz="1400" dirty="0">
                <a:hlinkClick r:id="rId2"/>
              </a:rPr>
              <a:t>SUBSET=X(4024000,4031000)&amp;</a:t>
            </a:r>
            <a:br>
              <a:rPr lang="en-US" sz="1400" dirty="0">
                <a:hlinkClick r:id="rId2"/>
              </a:rPr>
            </a:br>
            <a:r>
              <a:rPr lang="en-US" sz="1400" dirty="0">
                <a:hlinkClick r:id="rId2"/>
              </a:rPr>
              <a:t>FORMAT=image/tiff</a:t>
            </a:r>
            <a:r>
              <a:rPr lang="en-US" sz="1400" dirty="0"/>
              <a:t>   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BE Elevation:</a:t>
            </a:r>
            <a:br>
              <a:rPr lang="en-US" sz="1400" dirty="0">
                <a:hlinkClick r:id="rId3"/>
              </a:rPr>
            </a:br>
            <a:r>
              <a:rPr lang="en-US" sz="1400" dirty="0">
                <a:hlinkClick r:id="rId3"/>
              </a:rPr>
              <a:t>http://sandbox.datacove.eu:8080/rasdaman/ows?</a:t>
            </a:r>
            <a:br>
              <a:rPr lang="en-US" sz="1400" dirty="0">
                <a:hlinkClick r:id="rId3"/>
              </a:rPr>
            </a:br>
            <a:r>
              <a:rPr lang="en-US" sz="1400" dirty="0">
                <a:hlinkClick r:id="rId3"/>
              </a:rPr>
              <a:t>SERVICE=WCS&amp;VERSION=2.0.1&amp;</a:t>
            </a:r>
            <a:br>
              <a:rPr lang="en-US" sz="1400" dirty="0">
                <a:hlinkClick r:id="rId3"/>
              </a:rPr>
            </a:br>
            <a:r>
              <a:rPr lang="en-US" sz="1400" dirty="0">
                <a:hlinkClick r:id="rId3"/>
              </a:rPr>
              <a:t>REQUEST=</a:t>
            </a:r>
            <a:r>
              <a:rPr lang="en-US" sz="1400" dirty="0" err="1">
                <a:hlinkClick r:id="rId3"/>
              </a:rPr>
              <a:t>GetCoverage</a:t>
            </a:r>
            <a:r>
              <a:rPr lang="en-US" sz="1400" dirty="0">
                <a:hlinkClick r:id="rId3"/>
              </a:rPr>
              <a:t>&amp;</a:t>
            </a:r>
            <a:br>
              <a:rPr lang="en-US" sz="1400" dirty="0">
                <a:hlinkClick r:id="rId3"/>
              </a:rPr>
            </a:br>
            <a:r>
              <a:rPr lang="en-US" sz="1400" dirty="0">
                <a:hlinkClick r:id="rId3"/>
              </a:rPr>
              <a:t>COVERAGEID=</a:t>
            </a:r>
            <a:r>
              <a:rPr lang="en-US" sz="1400" dirty="0" err="1">
                <a:hlinkClick r:id="rId3"/>
              </a:rPr>
              <a:t>INSPIRE_BE_Limburg</a:t>
            </a:r>
            <a:r>
              <a:rPr lang="en-US" sz="1400" dirty="0">
                <a:hlinkClick r:id="rId3"/>
              </a:rPr>
              <a:t>&amp;</a:t>
            </a:r>
            <a:br>
              <a:rPr lang="en-US" sz="1400" dirty="0">
                <a:hlinkClick r:id="rId3"/>
              </a:rPr>
            </a:br>
            <a:r>
              <a:rPr lang="en-US" sz="1400" dirty="0">
                <a:hlinkClick r:id="rId3"/>
              </a:rPr>
              <a:t>SUBSET=Y(3117600,3124600)&amp;</a:t>
            </a:r>
            <a:br>
              <a:rPr lang="en-US" sz="1400" dirty="0">
                <a:hlinkClick r:id="rId3"/>
              </a:rPr>
            </a:br>
            <a:r>
              <a:rPr lang="en-US" sz="1400" dirty="0">
                <a:hlinkClick r:id="rId3"/>
              </a:rPr>
              <a:t>SUBSET=X(4024000,4031000)&amp;</a:t>
            </a:r>
            <a:br>
              <a:rPr lang="en-US" sz="1400" dirty="0">
                <a:hlinkClick r:id="rId3"/>
              </a:rPr>
            </a:br>
            <a:r>
              <a:rPr lang="en-US" sz="1400" dirty="0">
                <a:hlinkClick r:id="rId3"/>
              </a:rPr>
              <a:t>FORMAT=image/tiff</a:t>
            </a:r>
            <a:r>
              <a:rPr lang="en-US" sz="14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5BE63-ECCF-402F-A1F6-17F0E75E7D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48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32E73-5C81-4BE1-9928-6800D24BED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EA1558-5208-4DAC-8874-D7AEDFCC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Requests</a:t>
            </a:r>
          </a:p>
        </p:txBody>
      </p:sp>
    </p:spTree>
    <p:extLst>
      <p:ext uri="{BB962C8B-B14F-4D97-AF65-F5344CB8AC3E}">
        <p14:creationId xmlns:p14="http://schemas.microsoft.com/office/powerpoint/2010/main" val="1767295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57DD96-68CC-412F-ADBE-5BFC8DE96A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Patrick </a:t>
            </a:r>
            <a:r>
              <a:rPr lang="en-US" dirty="0" err="1"/>
              <a:t>Groeneweg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General Viewing</a:t>
            </a:r>
          </a:p>
          <a:p>
            <a:pPr lvl="1"/>
            <a:r>
              <a:rPr lang="en-US" dirty="0"/>
              <a:t>Adjusting the 2 National Elevations</a:t>
            </a:r>
          </a:p>
          <a:p>
            <a:pPr lvl="1"/>
            <a:r>
              <a:rPr lang="en-US" dirty="0"/>
              <a:t>Generating a Flow Path Map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/>
              <a:t>(Start collecting your questions!)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E6A6C-8317-4EA1-B9B2-78FDBA6D1B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49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1CF16-1A26-4AD4-BE87-7F11517F05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2B038F-78CD-46F4-8CDD-0249D990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WCS in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AB8FD-B4D6-445C-833B-8201FF61E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35" y="829117"/>
            <a:ext cx="5294768" cy="55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8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Advantage: All connected suppliers and users are available in the same process, quality and form (format) so that combining the data from different data sources is easy to perform (uniform service).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l-NL" sz="1400" i="1" dirty="0"/>
              <a:t>FAIR Data: </a:t>
            </a:r>
            <a:r>
              <a:rPr lang="nl-NL" sz="1400" i="1" dirty="0" err="1"/>
              <a:t>findable</a:t>
            </a:r>
            <a:r>
              <a:rPr lang="nl-NL" sz="1400" i="1" dirty="0"/>
              <a:t>, </a:t>
            </a:r>
            <a:r>
              <a:rPr lang="nl-NL" sz="1400" i="1" dirty="0" err="1"/>
              <a:t>accessible</a:t>
            </a:r>
            <a:r>
              <a:rPr lang="nl-NL" sz="1400" i="1" dirty="0"/>
              <a:t>, </a:t>
            </a:r>
            <a:r>
              <a:rPr lang="nl-NL" sz="1400" i="1" dirty="0" err="1"/>
              <a:t>interoperable</a:t>
            </a:r>
            <a:r>
              <a:rPr lang="nl-NL" sz="1400" i="1" dirty="0"/>
              <a:t>, </a:t>
            </a:r>
            <a:r>
              <a:rPr lang="nl-NL" sz="1400" i="1" dirty="0" err="1"/>
              <a:t>reusable</a:t>
            </a:r>
            <a:endParaRPr lang="nl-NL" sz="1400" i="1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3B359-CF0D-4389-949E-16A33FCBB3E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3200" dirty="0"/>
              <a:t>Data(</a:t>
            </a:r>
            <a:r>
              <a:rPr lang="nl-NL" sz="3200" dirty="0" err="1"/>
              <a:t>use</a:t>
            </a:r>
            <a:r>
              <a:rPr lang="nl-NL" sz="3200" dirty="0"/>
              <a:t>) </a:t>
            </a:r>
            <a:r>
              <a:rPr lang="nl-NL" sz="3200" dirty="0" err="1"/>
              <a:t>driven</a:t>
            </a:r>
            <a:endParaRPr lang="nl-NL" sz="3200" dirty="0"/>
          </a:p>
        </p:txBody>
      </p:sp>
      <p:pic>
        <p:nvPicPr>
          <p:cNvPr id="11" name="Tijdelijke aanduiding voor afbeelding 10"/>
          <p:cNvPicPr>
            <a:picLocks noGrp="1" noChangeAspect="1"/>
          </p:cNvPicPr>
          <p:nvPr>
            <p:ph type="pic"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" b="1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3053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A925C-1D5F-4D49-9DE7-9BAC0A15099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50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FB7AB-D900-4CE8-8CF2-C92D900E58D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4FFC4E-D827-45BD-8562-8FFFAE7A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551E9-EA3C-412A-B3DE-DA5363E3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97" y="2510729"/>
            <a:ext cx="3429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B3116-AB90-4D71-AB26-7C9CED054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86" y="3677056"/>
            <a:ext cx="2643717" cy="3011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4D4B72-27AB-4EF5-8729-1A4907FAFA49}"/>
              </a:ext>
            </a:extLst>
          </p:cNvPr>
          <p:cNvSpPr txBox="1"/>
          <p:nvPr/>
        </p:nvSpPr>
        <p:spPr>
          <a:xfrm>
            <a:off x="3048897" y="6435706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u="sng" dirty="0">
                <a:hlinkClick r:id="rId5" tooltip="https://github.com/codefornl/inspire-coverages"/>
              </a:rPr>
              <a:t>https://github.com/codefornl/INSPIRE-coverages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5C79A-C150-47B6-98ED-9398E15163B5}"/>
              </a:ext>
            </a:extLst>
          </p:cNvPr>
          <p:cNvSpPr txBox="1"/>
          <p:nvPr/>
        </p:nvSpPr>
        <p:spPr>
          <a:xfrm>
            <a:off x="5917508" y="1122371"/>
            <a:ext cx="5130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https://github.com/INSPIRE-MIF/helpdesk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50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4896" y="1742303"/>
            <a:ext cx="5003800" cy="2448697"/>
          </a:xfrm>
        </p:spPr>
        <p:txBody>
          <a:bodyPr>
            <a:normAutofit fontScale="90000"/>
          </a:bodyPr>
          <a:lstStyle/>
          <a:p>
            <a:r>
              <a:rPr lang="nl-NL" sz="4000" dirty="0"/>
              <a:t>Expectations</a:t>
            </a:r>
            <a:br>
              <a:rPr lang="nl-NL" sz="4000" dirty="0"/>
            </a:br>
            <a:r>
              <a:rPr lang="nl-NL" sz="4000" dirty="0"/>
              <a:t>Fulfilled?</a:t>
            </a:r>
            <a:br>
              <a:rPr lang="nl-NL" dirty="0"/>
            </a:br>
            <a:br>
              <a:rPr lang="nl-NL" dirty="0"/>
            </a:br>
            <a:r>
              <a:rPr lang="en-US" sz="2700" dirty="0"/>
              <a:t>Share the experiences</a:t>
            </a:r>
            <a:br>
              <a:rPr lang="en-US" sz="2700" dirty="0"/>
            </a:br>
            <a:r>
              <a:rPr lang="en-US" sz="2700" dirty="0"/>
              <a:t>Collect questions and answers</a:t>
            </a:r>
            <a:br>
              <a:rPr lang="en-US" sz="2700" dirty="0"/>
            </a:br>
            <a:r>
              <a:rPr lang="en-US" sz="2700" dirty="0"/>
              <a:t>Discuss how to use the results</a:t>
            </a:r>
            <a:br>
              <a:rPr lang="en-US" sz="2700" dirty="0"/>
            </a:br>
            <a:r>
              <a:rPr lang="en-US" sz="2700" dirty="0"/>
              <a:t>Define actions</a:t>
            </a:r>
            <a:br>
              <a:rPr lang="nl-NL" sz="2800" dirty="0"/>
            </a:br>
            <a:br>
              <a:rPr lang="nl-NL" dirty="0">
                <a:solidFill>
                  <a:schemeClr val="tx2"/>
                </a:solidFill>
              </a:rPr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3B359-CF0D-4389-949E-16A33FCBB3E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041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01CFF3-9D93-43BF-9FF4-4CDBF1C69F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Elevation WCS</a:t>
            </a:r>
          </a:p>
          <a:p>
            <a:r>
              <a:rPr lang="en-US" dirty="0"/>
              <a:t>NL Elevation:</a:t>
            </a:r>
            <a:br>
              <a:rPr lang="en-US" dirty="0"/>
            </a:br>
            <a:r>
              <a:rPr lang="en-US" dirty="0">
                <a:hlinkClick r:id="rId2"/>
              </a:rPr>
              <a:t>https://coverage-demo.wetransform.eu/rasdaman/ows#/services</a:t>
            </a:r>
            <a:endParaRPr lang="en-US" dirty="0"/>
          </a:p>
          <a:p>
            <a:r>
              <a:rPr lang="en-US" dirty="0"/>
              <a:t>BE Elevation Mirror:</a:t>
            </a:r>
            <a:br>
              <a:rPr lang="en-US" dirty="0"/>
            </a:br>
            <a:r>
              <a:rPr lang="en-US" dirty="0">
                <a:hlinkClick r:id="rId3"/>
              </a:rPr>
              <a:t>http://sandbox.datacove.eu:8080/rasdaman/ows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make things more interesting, we’ve also added OGC SensorThings API* to the mix with water level data:</a:t>
            </a:r>
          </a:p>
          <a:p>
            <a:r>
              <a:rPr lang="en-US" dirty="0">
                <a:hlinkClick r:id="rId4"/>
              </a:rPr>
              <a:t>https://ogc-demo.k8s.ilt-dmz.iosb.fraunhofer.de/v1.1/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i="1" dirty="0"/>
              <a:t>* SensorThings is also an </a:t>
            </a:r>
            <a:r>
              <a:rPr lang="en-US" sz="2000" i="1" dirty="0">
                <a:hlinkClick r:id="rId5"/>
              </a:rPr>
              <a:t>INSPIRE Good Practice</a:t>
            </a:r>
            <a:endParaRPr lang="en-US" sz="20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4389-83FB-4BC4-A68C-A3A4B49F15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52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87D93-C7B8-4934-99C4-083C295054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131A42-1C8F-42D8-8589-2B65D051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</p:spTree>
    <p:extLst>
      <p:ext uri="{BB962C8B-B14F-4D97-AF65-F5344CB8AC3E}">
        <p14:creationId xmlns:p14="http://schemas.microsoft.com/office/powerpoint/2010/main" val="2922040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Brought to you by: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53</a:t>
            </a:fld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21"/>
          </p:nvPr>
        </p:nvSpPr>
        <p:spPr>
          <a:xfrm>
            <a:off x="630001" y="4160520"/>
            <a:ext cx="5004000" cy="1647955"/>
          </a:xfrm>
        </p:spPr>
        <p:txBody>
          <a:bodyPr/>
          <a:lstStyle/>
          <a:p>
            <a:r>
              <a:rPr lang="nl-NL" dirty="0"/>
              <a:t>INSPIRE services RWS </a:t>
            </a:r>
          </a:p>
          <a:p>
            <a:pPr marL="285750" indent="-285750">
              <a:buFontTx/>
              <a:buChar char="-"/>
            </a:pPr>
            <a:r>
              <a:rPr lang="nl-NL" i="1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DataCove</a:t>
            </a:r>
            <a:endParaRPr lang="nl-NL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nl-NL" dirty="0" err="1">
                <a:solidFill>
                  <a:schemeClr val="accent1">
                    <a:lumMod val="75000"/>
                  </a:schemeClr>
                </a:solidFill>
                <a:hlinkClick r:id="rId3"/>
              </a:rPr>
              <a:t>wetransform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 - Data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hlinkClick r:id="rId3"/>
              </a:rPr>
              <a:t>modelling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hlinkClick r:id="rId3"/>
              </a:rPr>
              <a:t>and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hlinkClick r:id="rId3"/>
              </a:rPr>
              <a:t>transformation</a:t>
            </a:r>
            <a:endParaRPr lang="nl-NL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nl-NL" i="1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Engineering consultancy </a:t>
            </a:r>
            <a:r>
              <a:rPr lang="nl-NL" i="1" dirty="0" err="1">
                <a:solidFill>
                  <a:schemeClr val="accent1">
                    <a:lumMod val="75000"/>
                  </a:schemeClr>
                </a:solidFill>
                <a:hlinkClick r:id="rId4"/>
              </a:rPr>
              <a:t>Sweco</a:t>
            </a:r>
            <a:endParaRPr lang="nl-NL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nl-NL" i="1" dirty="0"/>
              <a:t>Rijkswaterstaat</a:t>
            </a:r>
          </a:p>
          <a:p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nl-NL" dirty="0"/>
              <a:t>November 2021</a:t>
            </a:r>
          </a:p>
        </p:txBody>
      </p:sp>
    </p:spTree>
    <p:extLst>
      <p:ext uri="{BB962C8B-B14F-4D97-AF65-F5344CB8AC3E}">
        <p14:creationId xmlns:p14="http://schemas.microsoft.com/office/powerpoint/2010/main" val="33401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/>
              <a:t>In the Netherlands </a:t>
            </a:r>
            <a:r>
              <a:rPr lang="en-US" i="1" dirty="0" err="1"/>
              <a:t>Rijkswaterstaat</a:t>
            </a:r>
            <a:r>
              <a:rPr lang="en-US" i="1" dirty="0"/>
              <a:t> has been designated to make the soil height of the Netherlands available as grids for European targets.</a:t>
            </a:r>
          </a:p>
          <a:p>
            <a:r>
              <a:rPr lang="en-US" i="1" dirty="0"/>
              <a:t>In 2021 RWS has carried out a Proof of Concept of the INSPIRE Good Practice coverages (</a:t>
            </a:r>
            <a:r>
              <a:rPr lang="en-US" i="1" dirty="0" err="1"/>
              <a:t>PoC</a:t>
            </a:r>
            <a:r>
              <a:rPr lang="en-US" i="1" dirty="0"/>
              <a:t>) in order to gain insight into the organizational and technical barriers and to solve them where possible.</a:t>
            </a:r>
            <a:endParaRPr lang="nl-NL" dirty="0"/>
          </a:p>
          <a:p>
            <a:r>
              <a:rPr lang="en-US" i="1" dirty="0"/>
              <a:t>The information is actively managed and offered via </a:t>
            </a:r>
            <a:r>
              <a:rPr lang="en-US" i="1" u="sng" dirty="0">
                <a:hlinkClick r:id="rId2" tooltip="https://github.com/codefornl/inspire-coverages"/>
              </a:rPr>
              <a:t>https://github.com/codefornl/INSPIRE-coverages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6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099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4896" y="1742303"/>
            <a:ext cx="5003800" cy="2448697"/>
          </a:xfrm>
        </p:spPr>
        <p:txBody>
          <a:bodyPr>
            <a:normAutofit fontScale="90000"/>
          </a:bodyPr>
          <a:lstStyle/>
          <a:p>
            <a:r>
              <a:rPr lang="nl-NL" sz="4000" dirty="0" err="1"/>
              <a:t>Expectations</a:t>
            </a:r>
            <a:br>
              <a:rPr lang="nl-NL" dirty="0"/>
            </a:br>
            <a:br>
              <a:rPr lang="nl-NL" dirty="0"/>
            </a:br>
            <a:r>
              <a:rPr lang="en-US" sz="2700" dirty="0"/>
              <a:t>Share the experiences</a:t>
            </a:r>
            <a:br>
              <a:rPr lang="en-US" sz="2700" dirty="0"/>
            </a:br>
            <a:r>
              <a:rPr lang="en-US" sz="2700" dirty="0"/>
              <a:t>Collect questions and answers</a:t>
            </a:r>
            <a:br>
              <a:rPr lang="en-US" sz="2700" dirty="0"/>
            </a:br>
            <a:r>
              <a:rPr lang="en-US" sz="2700" dirty="0"/>
              <a:t>Discuss how to use the results</a:t>
            </a:r>
            <a:br>
              <a:rPr lang="en-US" sz="2700" dirty="0"/>
            </a:br>
            <a:r>
              <a:rPr lang="en-US" sz="2700" dirty="0"/>
              <a:t>Define actions</a:t>
            </a:r>
            <a:br>
              <a:rPr lang="nl-NL" sz="2800" dirty="0"/>
            </a:br>
            <a:br>
              <a:rPr lang="nl-NL" dirty="0">
                <a:solidFill>
                  <a:schemeClr val="tx2"/>
                </a:solidFill>
              </a:rPr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3B359-CF0D-4389-949E-16A33FCBB3E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39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857" y="618565"/>
            <a:ext cx="10602402" cy="5696511"/>
          </a:xfr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8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40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BA523D-A319-423C-B9BE-59B186995F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97C9C-4DC3-4C1E-BAAE-CA482862B5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93B359-CF0D-4389-949E-16A33FCBB3EC}" type="slidenum">
              <a:rPr lang="nl-NL" smtClean="0"/>
              <a:t>9</a:t>
            </a:fld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85A20-15D8-40DD-B47B-30839F9FDA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AC7D54-8DAA-4A39-B911-7E379811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Coverages are just big fat Sensors!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F74BE4-6244-4BA9-AC8B-67D849F64311}"/>
              </a:ext>
            </a:extLst>
          </p:cNvPr>
          <p:cNvGrpSpPr/>
          <p:nvPr/>
        </p:nvGrpSpPr>
        <p:grpSpPr>
          <a:xfrm>
            <a:off x="639600" y="2137088"/>
            <a:ext cx="4566635" cy="2934864"/>
            <a:chOff x="0" y="0"/>
            <a:chExt cx="3526155" cy="2161540"/>
          </a:xfrm>
        </p:grpSpPr>
        <p:pic>
          <p:nvPicPr>
            <p:cNvPr id="7" name="image11.png" descr="Diagram, timeline&#10;&#10;Description automatically generated">
              <a:extLst>
                <a:ext uri="{FF2B5EF4-FFF2-40B4-BE49-F238E27FC236}">
                  <a16:creationId xmlns:a16="http://schemas.microsoft.com/office/drawing/2014/main" id="{7376EE67-2139-4FB9-8A84-CCD33DBBD583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3507105" cy="1899920"/>
            </a:xfrm>
            <a:prstGeom prst="rect">
              <a:avLst/>
            </a:prstGeom>
            <a:ln/>
          </p:spPr>
        </p:pic>
        <p:sp>
          <p:nvSpPr>
            <p:cNvPr id="8" name="Text Box 100">
              <a:extLst>
                <a:ext uri="{FF2B5EF4-FFF2-40B4-BE49-F238E27FC236}">
                  <a16:creationId xmlns:a16="http://schemas.microsoft.com/office/drawing/2014/main" id="{80EDA08C-C86A-4A17-80DB-37AE2DB546D6}"/>
                </a:ext>
              </a:extLst>
            </p:cNvPr>
            <p:cNvSpPr txBox="1"/>
            <p:nvPr/>
          </p:nvSpPr>
          <p:spPr>
            <a:xfrm>
              <a:off x="19050" y="1885950"/>
              <a:ext cx="3507105" cy="27559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spcAft>
                  <a:spcPts val="1000"/>
                </a:spcAft>
                <a:tabLst>
                  <a:tab pos="255905" algn="l"/>
                </a:tabLst>
              </a:pPr>
              <a:r>
                <a:rPr lang="en-GB" sz="1000" b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39 — OMS model key elements</a:t>
              </a:r>
              <a:endParaRPr lang="de-AT" sz="10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620922-ACF2-4A8F-A42C-447CD0B1149F}"/>
              </a:ext>
            </a:extLst>
          </p:cNvPr>
          <p:cNvGrpSpPr/>
          <p:nvPr/>
        </p:nvGrpSpPr>
        <p:grpSpPr>
          <a:xfrm>
            <a:off x="6091200" y="3724746"/>
            <a:ext cx="5075216" cy="2694411"/>
            <a:chOff x="0" y="0"/>
            <a:chExt cx="3677285" cy="1743075"/>
          </a:xfrm>
        </p:grpSpPr>
        <p:pic>
          <p:nvPicPr>
            <p:cNvPr id="10" name="image44.png" descr="Diagram, timeline&#10;&#10;Description automatically generated">
              <a:extLst>
                <a:ext uri="{FF2B5EF4-FFF2-40B4-BE49-F238E27FC236}">
                  <a16:creationId xmlns:a16="http://schemas.microsoft.com/office/drawing/2014/main" id="{5BE8FC09-AEBF-4F53-B0BA-7501634097B1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601085" cy="1385570"/>
            </a:xfrm>
            <a:prstGeom prst="rect">
              <a:avLst/>
            </a:prstGeom>
            <a:ln/>
          </p:spPr>
        </p:pic>
        <p:sp>
          <p:nvSpPr>
            <p:cNvPr id="11" name="Text Box 102">
              <a:extLst>
                <a:ext uri="{FF2B5EF4-FFF2-40B4-BE49-F238E27FC236}">
                  <a16:creationId xmlns:a16="http://schemas.microsoft.com/office/drawing/2014/main" id="{592A2D1F-0919-4A68-8029-937078501BB7}"/>
                </a:ext>
              </a:extLst>
            </p:cNvPr>
            <p:cNvSpPr txBox="1"/>
            <p:nvPr/>
          </p:nvSpPr>
          <p:spPr>
            <a:xfrm>
              <a:off x="76200" y="1467485"/>
              <a:ext cx="3601085" cy="27559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spcAft>
                  <a:spcPts val="1000"/>
                </a:spcAft>
                <a:tabLst>
                  <a:tab pos="255905" algn="l"/>
                </a:tabLst>
              </a:pPr>
              <a:r>
                <a:rPr lang="en-GB" sz="1000" b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40 — CIS model key elements.</a:t>
              </a:r>
              <a:endParaRPr lang="de-AT" sz="1000" b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997081"/>
      </p:ext>
    </p:extLst>
  </p:cSld>
  <p:clrMapOvr>
    <a:masterClrMapping/>
  </p:clrMapOvr>
</p:sld>
</file>

<file path=ppt/theme/theme1.xml><?xml version="1.0" encoding="utf-8"?>
<a:theme xmlns:a="http://schemas.openxmlformats.org/drawingml/2006/main" name="RWS 16:9 NL">
  <a:themeElements>
    <a:clrScheme name="RWS">
      <a:dk1>
        <a:srgbClr val="000000"/>
      </a:dk1>
      <a:lt1>
        <a:srgbClr val="FFFFFF"/>
      </a:lt1>
      <a:dk2>
        <a:srgbClr val="007BC7"/>
      </a:dk2>
      <a:lt2>
        <a:srgbClr val="FFFFFF"/>
      </a:lt2>
      <a:accent1>
        <a:srgbClr val="007BC7"/>
      </a:accent1>
      <a:accent2>
        <a:srgbClr val="F9E11E"/>
      </a:accent2>
      <a:accent3>
        <a:srgbClr val="000000"/>
      </a:accent3>
      <a:accent4>
        <a:srgbClr val="007BC7"/>
      </a:accent4>
      <a:accent5>
        <a:srgbClr val="F9E11E"/>
      </a:accent5>
      <a:accent6>
        <a:srgbClr val="000000"/>
      </a:accent6>
      <a:hlink>
        <a:srgbClr val="007BC7"/>
      </a:hlink>
      <a:folHlink>
        <a:srgbClr val="007BC7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WS_Powerpoint_16x9_NL_v7 [Read-Only]" id="{2BCCA983-5322-48DC-BF4C-04F4FB9569A0}" vid="{1C9EABB5-911C-4521-B1B6-2157135CE514}"/>
    </a:ext>
  </a:extLst>
</a:theme>
</file>

<file path=ppt/theme/theme2.xml><?xml version="1.0" encoding="utf-8"?>
<a:theme xmlns:a="http://schemas.openxmlformats.org/drawingml/2006/main" name="1_RWS 16:9 NL">
  <a:themeElements>
    <a:clrScheme name="RWS">
      <a:dk1>
        <a:srgbClr val="000000"/>
      </a:dk1>
      <a:lt1>
        <a:srgbClr val="FFFFFF"/>
      </a:lt1>
      <a:dk2>
        <a:srgbClr val="007BC7"/>
      </a:dk2>
      <a:lt2>
        <a:srgbClr val="FFFFFF"/>
      </a:lt2>
      <a:accent1>
        <a:srgbClr val="007BC7"/>
      </a:accent1>
      <a:accent2>
        <a:srgbClr val="F9E11E"/>
      </a:accent2>
      <a:accent3>
        <a:srgbClr val="000000"/>
      </a:accent3>
      <a:accent4>
        <a:srgbClr val="007BC7"/>
      </a:accent4>
      <a:accent5>
        <a:srgbClr val="F9E11E"/>
      </a:accent5>
      <a:accent6>
        <a:srgbClr val="000000"/>
      </a:accent6>
      <a:hlink>
        <a:srgbClr val="007BC7"/>
      </a:hlink>
      <a:folHlink>
        <a:srgbClr val="007BC7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future builders day" id="{30260524-E7A6-43B1-ACDE-A4F781907ADC}" vid="{51586CE8-6AF4-4008-8BD1-41B4C61B9C99}"/>
    </a:ext>
  </a:extLst>
</a:theme>
</file>

<file path=ppt/theme/theme3.xml><?xml version="1.0" encoding="utf-8"?>
<a:theme xmlns:a="http://schemas.openxmlformats.org/drawingml/2006/main" name="2_RWS 16:9 NL">
  <a:themeElements>
    <a:clrScheme name="RWS">
      <a:dk1>
        <a:srgbClr val="000000"/>
      </a:dk1>
      <a:lt1>
        <a:srgbClr val="FFFFFF"/>
      </a:lt1>
      <a:dk2>
        <a:srgbClr val="007BC7"/>
      </a:dk2>
      <a:lt2>
        <a:srgbClr val="FFFFFF"/>
      </a:lt2>
      <a:accent1>
        <a:srgbClr val="007BC7"/>
      </a:accent1>
      <a:accent2>
        <a:srgbClr val="F9E11E"/>
      </a:accent2>
      <a:accent3>
        <a:srgbClr val="000000"/>
      </a:accent3>
      <a:accent4>
        <a:srgbClr val="007BC7"/>
      </a:accent4>
      <a:accent5>
        <a:srgbClr val="F9E11E"/>
      </a:accent5>
      <a:accent6>
        <a:srgbClr val="000000"/>
      </a:accent6>
      <a:hlink>
        <a:srgbClr val="007BC7"/>
      </a:hlink>
      <a:folHlink>
        <a:srgbClr val="007BC7"/>
      </a:folHlink>
    </a:clrScheme>
    <a:fontScheme name="Rijkshuisstij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cept future builders day" id="{30260524-E7A6-43B1-ACDE-A4F781907ADC}" vid="{0964FB34-2A6A-49BE-AA94-924EA3A70259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 RWS 16X9 NL</Template>
  <TotalTime>0</TotalTime>
  <Words>6661</Words>
  <Application>Microsoft Office PowerPoint</Application>
  <PresentationFormat>Widescreen</PresentationFormat>
  <Paragraphs>622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Cambria</vt:lpstr>
      <vt:lpstr>Consolas</vt:lpstr>
      <vt:lpstr>Courier New</vt:lpstr>
      <vt:lpstr>Verdana</vt:lpstr>
      <vt:lpstr>Wingdings</vt:lpstr>
      <vt:lpstr>RWS 16:9 NL</vt:lpstr>
      <vt:lpstr>1_RWS 16:9 NL</vt:lpstr>
      <vt:lpstr>2_RWS 16:9 NL</vt:lpstr>
      <vt:lpstr>Proof of Concept INSPIRE  Good Practice   Coverages</vt:lpstr>
      <vt:lpstr>Agenda</vt:lpstr>
      <vt:lpstr>PowerPoint Presentation</vt:lpstr>
      <vt:lpstr>NL is already  under water</vt:lpstr>
      <vt:lpstr>Data(use) driven</vt:lpstr>
      <vt:lpstr>Introduction</vt:lpstr>
      <vt:lpstr>Expectations  Share the experiences Collect questions and answers Discuss how to use the results Define actions     </vt:lpstr>
      <vt:lpstr>PowerPoint Presentation</vt:lpstr>
      <vt:lpstr>Coverages are just big fat Sensors!</vt:lpstr>
      <vt:lpstr>PowerPoint Presentation</vt:lpstr>
      <vt:lpstr>OGC SensorThings API</vt:lpstr>
      <vt:lpstr>Coverages in INSPIRE</vt:lpstr>
      <vt:lpstr>Coverages in INSPIRE</vt:lpstr>
      <vt:lpstr>Coverages in INSPIRE</vt:lpstr>
      <vt:lpstr>Coverages in INSPIRE</vt:lpstr>
      <vt:lpstr>Coverages in INSPIRE</vt:lpstr>
      <vt:lpstr>Coverages in INSPIRE</vt:lpstr>
      <vt:lpstr>INSPIRE Good Practice  Coverages</vt:lpstr>
      <vt:lpstr>INSPIRE Good Practice Coverages</vt:lpstr>
      <vt:lpstr>INSPIRE Good Practice Coverages</vt:lpstr>
      <vt:lpstr>Providing Coverages</vt:lpstr>
      <vt:lpstr>Data Sources</vt:lpstr>
      <vt:lpstr>Providing data</vt:lpstr>
      <vt:lpstr>Resampling gone WRONG!</vt:lpstr>
      <vt:lpstr>Providing data</vt:lpstr>
      <vt:lpstr>Providing data</vt:lpstr>
      <vt:lpstr>Providing data (rasdaman)</vt:lpstr>
      <vt:lpstr>Providing data  (rasdaman)</vt:lpstr>
      <vt:lpstr>Providing data (rasdaman)</vt:lpstr>
      <vt:lpstr>Provision Issues – Wrong CRS</vt:lpstr>
      <vt:lpstr>Provision Issues – Too little Memory</vt:lpstr>
      <vt:lpstr>Provision – Server Scoping</vt:lpstr>
      <vt:lpstr>PowerPoint Presentation</vt:lpstr>
      <vt:lpstr>Using Coverages</vt:lpstr>
      <vt:lpstr>OGC Web Services (OWS)</vt:lpstr>
      <vt:lpstr>WCS Requests</vt:lpstr>
      <vt:lpstr>WCS Requests - GetCapabilities </vt:lpstr>
      <vt:lpstr>WCS Requests - GetCapabilities Response</vt:lpstr>
      <vt:lpstr>WCS Requests - GetCapabilities Easier</vt:lpstr>
      <vt:lpstr>WCS Requests - DescribeCoverage </vt:lpstr>
      <vt:lpstr>WCS Requests – DescribeCoverage Response </vt:lpstr>
      <vt:lpstr>WCS Requests – DescribeCoverage - Footprint </vt:lpstr>
      <vt:lpstr>WCS Requests - DescribeCoverage </vt:lpstr>
      <vt:lpstr>WCS Requests - GetCoverage </vt:lpstr>
      <vt:lpstr>Coverage Reality Bites!</vt:lpstr>
      <vt:lpstr>European Sea Levels</vt:lpstr>
      <vt:lpstr>Issues Encountered</vt:lpstr>
      <vt:lpstr>WCS Requests</vt:lpstr>
      <vt:lpstr>WCS in Action</vt:lpstr>
      <vt:lpstr>Discussion</vt:lpstr>
      <vt:lpstr>Expectations Fulfilled?  Share the experiences Collect questions and answers Discuss how to use the results Define actions     </vt:lpstr>
      <vt:lpstr>Endpoints</vt:lpstr>
      <vt:lpstr>Brought to you by:</vt:lpstr>
    </vt:vector>
  </TitlesOfParts>
  <Company>Rijkswaterstaat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Aanbesteding  INSPIRE dienstverlening  onder de Raamovereenkomst GIS</dc:title>
  <dc:creator>Wairata, Ina (CIV)</dc:creator>
  <dc:description>Template by Orange Pepper_x000d_
2018</dc:description>
  <cp:lastModifiedBy>Katharina Schleidt</cp:lastModifiedBy>
  <cp:revision>177</cp:revision>
  <cp:lastPrinted>2020-11-18T08:12:50Z</cp:lastPrinted>
  <dcterms:created xsi:type="dcterms:W3CDTF">2020-11-16T13:42:04Z</dcterms:created>
  <dcterms:modified xsi:type="dcterms:W3CDTF">2022-01-01T20:34:47Z</dcterms:modified>
</cp:coreProperties>
</file>